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0" r:id="rId2"/>
  </p:sldMasterIdLst>
  <p:notesMasterIdLst>
    <p:notesMasterId r:id="rId185"/>
  </p:notesMasterIdLst>
  <p:sldIdLst>
    <p:sldId id="568" r:id="rId3"/>
    <p:sldId id="624" r:id="rId4"/>
    <p:sldId id="665" r:id="rId5"/>
    <p:sldId id="625" r:id="rId6"/>
    <p:sldId id="626" r:id="rId7"/>
    <p:sldId id="627" r:id="rId8"/>
    <p:sldId id="628" r:id="rId9"/>
    <p:sldId id="635" r:id="rId10"/>
    <p:sldId id="569" r:id="rId11"/>
    <p:sldId id="570" r:id="rId12"/>
    <p:sldId id="618" r:id="rId13"/>
    <p:sldId id="619" r:id="rId14"/>
    <p:sldId id="620" r:id="rId15"/>
    <p:sldId id="621" r:id="rId16"/>
    <p:sldId id="571" r:id="rId17"/>
    <p:sldId id="572" r:id="rId18"/>
    <p:sldId id="573" r:id="rId19"/>
    <p:sldId id="574" r:id="rId20"/>
    <p:sldId id="613" r:id="rId21"/>
    <p:sldId id="575" r:id="rId22"/>
    <p:sldId id="636" r:id="rId23"/>
    <p:sldId id="632" r:id="rId24"/>
    <p:sldId id="629" r:id="rId25"/>
    <p:sldId id="640" r:id="rId26"/>
    <p:sldId id="630" r:id="rId27"/>
    <p:sldId id="633" r:id="rId28"/>
    <p:sldId id="634" r:id="rId29"/>
    <p:sldId id="637" r:id="rId30"/>
    <p:sldId id="638" r:id="rId31"/>
    <p:sldId id="639" r:id="rId32"/>
    <p:sldId id="811" r:id="rId33"/>
    <p:sldId id="812" r:id="rId34"/>
    <p:sldId id="657" r:id="rId35"/>
    <p:sldId id="658" r:id="rId36"/>
    <p:sldId id="659" r:id="rId37"/>
    <p:sldId id="660" r:id="rId38"/>
    <p:sldId id="311" r:id="rId39"/>
    <p:sldId id="282" r:id="rId40"/>
    <p:sldId id="284" r:id="rId41"/>
    <p:sldId id="285" r:id="rId42"/>
    <p:sldId id="289" r:id="rId43"/>
    <p:sldId id="290" r:id="rId44"/>
    <p:sldId id="308" r:id="rId45"/>
    <p:sldId id="403" r:id="rId46"/>
    <p:sldId id="404" r:id="rId47"/>
    <p:sldId id="405" r:id="rId48"/>
    <p:sldId id="406" r:id="rId49"/>
    <p:sldId id="407" r:id="rId50"/>
    <p:sldId id="408" r:id="rId51"/>
    <p:sldId id="410" r:id="rId52"/>
    <p:sldId id="693" r:id="rId53"/>
    <p:sldId id="694" r:id="rId54"/>
    <p:sldId id="695" r:id="rId55"/>
    <p:sldId id="411" r:id="rId56"/>
    <p:sldId id="696" r:id="rId57"/>
    <p:sldId id="698" r:id="rId58"/>
    <p:sldId id="274" r:id="rId59"/>
    <p:sldId id="275" r:id="rId60"/>
    <p:sldId id="704" r:id="rId61"/>
    <p:sldId id="809" r:id="rId62"/>
    <p:sldId id="276" r:id="rId63"/>
    <p:sldId id="277" r:id="rId64"/>
    <p:sldId id="278" r:id="rId65"/>
    <p:sldId id="813" r:id="rId66"/>
    <p:sldId id="806" r:id="rId67"/>
    <p:sldId id="807" r:id="rId68"/>
    <p:sldId id="808" r:id="rId69"/>
    <p:sldId id="279" r:id="rId70"/>
    <p:sldId id="439" r:id="rId71"/>
    <p:sldId id="801" r:id="rId72"/>
    <p:sldId id="440" r:id="rId73"/>
    <p:sldId id="442" r:id="rId74"/>
    <p:sldId id="444" r:id="rId75"/>
    <p:sldId id="445" r:id="rId76"/>
    <p:sldId id="446" r:id="rId77"/>
    <p:sldId id="447" r:id="rId78"/>
    <p:sldId id="448" r:id="rId79"/>
    <p:sldId id="449" r:id="rId80"/>
    <p:sldId id="450" r:id="rId81"/>
    <p:sldId id="802" r:id="rId82"/>
    <p:sldId id="452" r:id="rId83"/>
    <p:sldId id="454" r:id="rId84"/>
    <p:sldId id="456" r:id="rId85"/>
    <p:sldId id="457" r:id="rId86"/>
    <p:sldId id="803" r:id="rId87"/>
    <p:sldId id="463" r:id="rId88"/>
    <p:sldId id="466" r:id="rId89"/>
    <p:sldId id="467" r:id="rId90"/>
    <p:sldId id="468" r:id="rId91"/>
    <p:sldId id="470" r:id="rId92"/>
    <p:sldId id="804" r:id="rId93"/>
    <p:sldId id="472" r:id="rId94"/>
    <p:sldId id="473" r:id="rId95"/>
    <p:sldId id="483" r:id="rId96"/>
    <p:sldId id="484" r:id="rId97"/>
    <p:sldId id="486" r:id="rId98"/>
    <p:sldId id="487" r:id="rId99"/>
    <p:sldId id="488" r:id="rId100"/>
    <p:sldId id="490" r:id="rId101"/>
    <p:sldId id="492" r:id="rId102"/>
    <p:sldId id="805" r:id="rId103"/>
    <p:sldId id="493" r:id="rId104"/>
    <p:sldId id="495" r:id="rId105"/>
    <p:sldId id="496" r:id="rId106"/>
    <p:sldId id="498" r:id="rId107"/>
    <p:sldId id="499" r:id="rId108"/>
    <p:sldId id="500" r:id="rId109"/>
    <p:sldId id="501" r:id="rId110"/>
    <p:sldId id="502" r:id="rId111"/>
    <p:sldId id="505" r:id="rId112"/>
    <p:sldId id="512" r:id="rId113"/>
    <p:sldId id="280" r:id="rId114"/>
    <p:sldId id="814" r:id="rId115"/>
    <p:sldId id="816" r:id="rId116"/>
    <p:sldId id="817" r:id="rId117"/>
    <p:sldId id="820" r:id="rId118"/>
    <p:sldId id="819" r:id="rId119"/>
    <p:sldId id="818" r:id="rId120"/>
    <p:sldId id="821" r:id="rId121"/>
    <p:sldId id="824" r:id="rId122"/>
    <p:sldId id="825" r:id="rId123"/>
    <p:sldId id="826" r:id="rId124"/>
    <p:sldId id="822" r:id="rId125"/>
    <p:sldId id="823" r:id="rId126"/>
    <p:sldId id="827" r:id="rId127"/>
    <p:sldId id="828" r:id="rId128"/>
    <p:sldId id="829" r:id="rId129"/>
    <p:sldId id="281" r:id="rId130"/>
    <p:sldId id="703" r:id="rId131"/>
    <p:sldId id="815" r:id="rId132"/>
    <p:sldId id="643" r:id="rId133"/>
    <p:sldId id="644" r:id="rId134"/>
    <p:sldId id="648" r:id="rId135"/>
    <p:sldId id="670" r:id="rId136"/>
    <p:sldId id="649" r:id="rId137"/>
    <p:sldId id="650" r:id="rId138"/>
    <p:sldId id="652" r:id="rId139"/>
    <p:sldId id="653" r:id="rId140"/>
    <p:sldId id="667" r:id="rId141"/>
    <p:sldId id="655" r:id="rId142"/>
    <p:sldId id="668" r:id="rId143"/>
    <p:sldId id="669" r:id="rId144"/>
    <p:sldId id="810" r:id="rId145"/>
    <p:sldId id="656" r:id="rId146"/>
    <p:sldId id="683" r:id="rId147"/>
    <p:sldId id="684" r:id="rId148"/>
    <p:sldId id="685" r:id="rId149"/>
    <p:sldId id="686" r:id="rId150"/>
    <p:sldId id="687" r:id="rId151"/>
    <p:sldId id="688" r:id="rId152"/>
    <p:sldId id="689" r:id="rId153"/>
    <p:sldId id="690" r:id="rId154"/>
    <p:sldId id="692" r:id="rId155"/>
    <p:sldId id="673" r:id="rId156"/>
    <p:sldId id="646" r:id="rId157"/>
    <p:sldId id="647" r:id="rId158"/>
    <p:sldId id="666" r:id="rId159"/>
    <p:sldId id="662" r:id="rId160"/>
    <p:sldId id="663" r:id="rId161"/>
    <p:sldId id="661" r:id="rId162"/>
    <p:sldId id="664" r:id="rId163"/>
    <p:sldId id="671" r:id="rId164"/>
    <p:sldId id="672" r:id="rId165"/>
    <p:sldId id="675" r:id="rId166"/>
    <p:sldId id="676" r:id="rId167"/>
    <p:sldId id="677" r:id="rId168"/>
    <p:sldId id="678" r:id="rId169"/>
    <p:sldId id="679" r:id="rId170"/>
    <p:sldId id="680" r:id="rId171"/>
    <p:sldId id="681" r:id="rId172"/>
    <p:sldId id="536" r:id="rId173"/>
    <p:sldId id="537" r:id="rId174"/>
    <p:sldId id="538" r:id="rId175"/>
    <p:sldId id="539" r:id="rId176"/>
    <p:sldId id="545" r:id="rId177"/>
    <p:sldId id="546" r:id="rId178"/>
    <p:sldId id="540" r:id="rId179"/>
    <p:sldId id="541" r:id="rId180"/>
    <p:sldId id="542" r:id="rId181"/>
    <p:sldId id="543" r:id="rId182"/>
    <p:sldId id="544" r:id="rId183"/>
    <p:sldId id="682" r:id="rId184"/>
  </p:sldIdLst>
  <p:sldSz cx="9144000" cy="6858000" type="screen4x3"/>
  <p:notesSz cx="6797675" cy="9872663"/>
  <p:embeddedFontLst>
    <p:embeddedFont>
      <p:font typeface="Abadi" panose="020B0600000101010101" charset="0"/>
      <p:regular r:id="rId186"/>
    </p:embeddedFont>
    <p:embeddedFont>
      <p:font typeface="맑은 고딕" panose="020B0503020000020004" pitchFamily="50" charset="-127"/>
      <p:regular r:id="rId187"/>
      <p:bold r:id="rId188"/>
    </p:embeddedFont>
    <p:embeddedFont>
      <p:font typeface="나눔명조" panose="020B0600000101010101" charset="-127"/>
      <p:regular r:id="rId189"/>
      <p:bold r:id="rId190"/>
    </p:embeddedFont>
    <p:embeddedFont>
      <p:font typeface="verdana" panose="020B0604030504040204" pitchFamily="34" charset="0"/>
      <p:regular r:id="rId191"/>
      <p:bold r:id="rId192"/>
      <p:italic r:id="rId193"/>
      <p:boldItalic r:id="rId194"/>
    </p:embeddedFont>
    <p:embeddedFont>
      <p:font typeface="맑은 고딕" panose="020B0503020000020004" pitchFamily="50" charset="-127"/>
      <p:regular r:id="rId187"/>
      <p:bold r:id="rId188"/>
    </p:embeddedFont>
    <p:embeddedFont>
      <p:font typeface="Consolas" panose="020B0609020204030204" pitchFamily="49" charset="0"/>
      <p:regular r:id="rId195"/>
      <p:bold r:id="rId196"/>
      <p:italic r:id="rId197"/>
      <p:boldItalic r:id="rId198"/>
    </p:embeddedFont>
    <p:embeddedFont>
      <p:font typeface="나눔고딕" panose="020B0600000101010101" charset="-127"/>
      <p:regular r:id="rId199"/>
      <p:bold r:id="rId200"/>
    </p:embeddedFont>
    <p:embeddedFont>
      <p:font typeface="HY견고딕" panose="02030600000101010101" pitchFamily="18" charset="-127"/>
      <p:regular r:id="rId201"/>
    </p:embeddedFont>
    <p:embeddedFont>
      <p:font typeface="Impact" panose="020B0806030902050204" pitchFamily="34" charset="0"/>
      <p:regular r:id="rId202"/>
    </p:embeddedFont>
    <p:embeddedFont>
      <p:font typeface="Tahoma" panose="020B0604030504040204" pitchFamily="34" charset="0"/>
      <p:regular r:id="rId203"/>
      <p:bold r:id="rId2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3" roundtripDataSignature="AMtx7mhtGOY0KTpZO5023s7YvxmJWP8N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EFB15B-CB51-439E-9BBE-475FB3A6CB34}">
  <a:tblStyle styleId="{94EFB15B-CB51-439E-9BBE-475FB3A6CB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2" autoAdjust="0"/>
    <p:restoredTop sz="94477" autoAdjust="0"/>
  </p:normalViewPr>
  <p:slideViewPr>
    <p:cSldViewPr snapToGrid="0">
      <p:cViewPr varScale="1">
        <p:scale>
          <a:sx n="80" d="100"/>
          <a:sy n="80" d="100"/>
        </p:scale>
        <p:origin x="51" y="36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387" Type="http://schemas.openxmlformats.org/officeDocument/2006/relationships/theme" Target="theme/theme1.xml"/><Relationship Id="rId170" Type="http://schemas.openxmlformats.org/officeDocument/2006/relationships/slide" Target="slides/slide168.xml"/><Relationship Id="rId191" Type="http://schemas.openxmlformats.org/officeDocument/2006/relationships/font" Target="fonts/font6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388" Type="http://schemas.openxmlformats.org/officeDocument/2006/relationships/tableStyles" Target="tableStyles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font" Target="fonts/font7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8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9.fntdata"/><Relationship Id="rId199" Type="http://schemas.openxmlformats.org/officeDocument/2006/relationships/font" Target="fonts/font14.fntdata"/><Relationship Id="rId203" Type="http://schemas.openxmlformats.org/officeDocument/2006/relationships/font" Target="fonts/font18.fntdata"/><Relationship Id="rId38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font" Target="fonts/font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10.fntdata"/><Relationship Id="rId386" Type="http://schemas.openxmlformats.org/officeDocument/2006/relationships/viewProps" Target="viewProps.xml"/><Relationship Id="rId190" Type="http://schemas.openxmlformats.org/officeDocument/2006/relationships/font" Target="fonts/font5.fntdata"/><Relationship Id="rId204" Type="http://schemas.openxmlformats.org/officeDocument/2006/relationships/font" Target="fonts/font19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11.fntdata"/><Relationship Id="rId200" Type="http://schemas.openxmlformats.org/officeDocument/2006/relationships/font" Target="fonts/font15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font" Target="fonts/font1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12.fntdata"/><Relationship Id="rId383" Type="http://customschemas.google.com/relationships/presentationmetadata" Target="metadata"/><Relationship Id="rId201" Type="http://schemas.openxmlformats.org/officeDocument/2006/relationships/font" Target="fonts/font16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13.fntdata"/><Relationship Id="rId384" Type="http://schemas.openxmlformats.org/officeDocument/2006/relationships/commentAuthors" Target="commentAuthors.xml"/><Relationship Id="rId202" Type="http://schemas.openxmlformats.org/officeDocument/2006/relationships/font" Target="fonts/font17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font" Target="fonts/font3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D9A31A-157D-4A98-82E4-37FDBDA1728C}" type="doc">
      <dgm:prSet loTypeId="urn:microsoft.com/office/officeart/2005/8/layout/chart3" loCatId="relationship" qsTypeId="urn:microsoft.com/office/officeart/2005/8/quickstyle/simple1" qsCatId="simple" csTypeId="urn:microsoft.com/office/officeart/2005/8/colors/accent6_3" csCatId="accent6" phldr="1"/>
      <dgm:spPr/>
    </dgm:pt>
    <dgm:pt modelId="{7A531CE6-C8F9-44FF-B6E0-176AF4D15032}" type="pres">
      <dgm:prSet presAssocID="{0ED9A31A-157D-4A98-82E4-37FDBDA1728C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0A1A2D4-B451-454C-9AFC-DD9991E83EC2}" type="presOf" srcId="{0ED9A31A-157D-4A98-82E4-37FDBDA1728C}" destId="{7A531CE6-C8F9-44FF-B6E0-176AF4D15032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7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77925" y="1233487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7362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7" y="9377362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313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314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315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316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317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318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319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320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7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7925" y="1233488"/>
            <a:ext cx="4441825" cy="33321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6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0"/>
          <p:cNvSpPr txBox="1">
            <a:spLocks noGrp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0"/>
          <p:cNvSpPr txBox="1">
            <a:spLocks noGrp="1"/>
          </p:cNvSpPr>
          <p:nvPr>
            <p:ph type="subTitle" idx="1"/>
          </p:nvPr>
        </p:nvSpPr>
        <p:spPr>
          <a:xfrm>
            <a:off x="1371600" y="39814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2"/>
          <p:cNvSpPr txBox="1">
            <a:spLocks noGrp="1"/>
          </p:cNvSpPr>
          <p:nvPr>
            <p:ph type="title"/>
          </p:nvPr>
        </p:nvSpPr>
        <p:spPr>
          <a:xfrm>
            <a:off x="250824" y="115887"/>
            <a:ext cx="8586643" cy="86518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62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–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–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»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9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7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9pPr>
          </a:lstStyle>
          <a:p>
            <a:endParaRPr/>
          </a:p>
        </p:txBody>
      </p:sp>
      <p:sp>
        <p:nvSpPr>
          <p:cNvPr id="50" name="Google Shape;50;p37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7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71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1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4244975" cy="525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9pPr>
          </a:lstStyle>
          <a:p>
            <a:endParaRPr/>
          </a:p>
        </p:txBody>
      </p:sp>
      <p:sp>
        <p:nvSpPr>
          <p:cNvPr id="55" name="Google Shape;55;p371"/>
          <p:cNvSpPr txBox="1">
            <a:spLocks noGrp="1"/>
          </p:cNvSpPr>
          <p:nvPr>
            <p:ph type="body" idx="2"/>
          </p:nvPr>
        </p:nvSpPr>
        <p:spPr>
          <a:xfrm>
            <a:off x="4648200" y="1196975"/>
            <a:ext cx="4244975" cy="525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FAECCF0-4C3A-8154-A90A-4A80B8F5E2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429000"/>
            <a:ext cx="9144000" cy="333375"/>
          </a:xfrm>
          <a:prstGeom prst="rect">
            <a:avLst/>
          </a:prstGeom>
          <a:gradFill rotWithShape="1">
            <a:gsLst>
              <a:gs pos="0">
                <a:srgbClr val="336699"/>
              </a:gs>
              <a:gs pos="100000">
                <a:srgbClr val="CCECFF">
                  <a:alpha val="0"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7419C4E-5D79-394E-7071-D417F41C99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64163" y="6545263"/>
            <a:ext cx="37449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400" b="1">
                <a:solidFill>
                  <a:schemeClr val="bg1"/>
                </a:solidFill>
                <a:latin typeface="굴림" panose="020B0600000101010101" pitchFamily="50" charset="-127"/>
              </a:rPr>
              <a:t>                                                       </a:t>
            </a:r>
            <a:fld id="{50749545-7780-47EF-A304-E7F1CD20F931}" type="slidenum">
              <a:rPr lang="en-US" altLang="ko-KR" sz="1400" b="1" smtClean="0">
                <a:solidFill>
                  <a:schemeClr val="bg1"/>
                </a:solidFill>
                <a:latin typeface="굴림" panose="020B0600000101010101" pitchFamily="50" charset="-127"/>
              </a:rPr>
              <a:pPr eaLnBrk="1" hangingPunct="1">
                <a:defRPr/>
              </a:pPr>
              <a:t>‹#›</a:t>
            </a:fld>
            <a:endParaRPr lang="en-US" altLang="ko-KR" sz="1400" b="1">
              <a:solidFill>
                <a:schemeClr val="bg1"/>
              </a:solidFill>
              <a:latin typeface="굴림" panose="020B0600000101010101" pitchFamily="50" charset="-127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</p:spPr>
        <p:txBody>
          <a:bodyPr/>
          <a:lstStyle>
            <a:lvl1pPr algn="ctr"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HY견고딕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814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093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196975"/>
            <a:ext cx="8642350" cy="5184353"/>
          </a:xfrm>
        </p:spPr>
        <p:txBody>
          <a:bodyPr/>
          <a:lstStyle>
            <a:lvl1pPr>
              <a:defRPr sz="2000"/>
            </a:lvl1pPr>
            <a:lvl2pPr>
              <a:defRPr sz="1800">
                <a:latin typeface="맑은 고딕" pitchFamily="50" charset="-127"/>
                <a:ea typeface="맑은 고딕" pitchFamily="50" charset="-127"/>
              </a:defRPr>
            </a:lvl2pPr>
            <a:lvl3pPr>
              <a:defRPr sz="1800">
                <a:latin typeface="맑은 고딕" pitchFamily="50" charset="-127"/>
                <a:ea typeface="맑은 고딕" pitchFamily="50" charset="-127"/>
              </a:defRPr>
            </a:lvl3pPr>
            <a:lvl4pPr>
              <a:defRPr sz="1800">
                <a:latin typeface="맑은 고딕" pitchFamily="50" charset="-127"/>
                <a:ea typeface="맑은 고딕" pitchFamily="50" charset="-127"/>
              </a:defRPr>
            </a:lvl4pPr>
            <a:lvl5pPr>
              <a:defRPr sz="18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50825" y="115888"/>
            <a:ext cx="8353623" cy="865187"/>
          </a:xfrm>
        </p:spPr>
        <p:txBody>
          <a:bodyPr/>
          <a:lstStyle>
            <a:lvl1pPr>
              <a:defRPr sz="24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18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9"/>
          <p:cNvSpPr txBox="1"/>
          <p:nvPr/>
        </p:nvSpPr>
        <p:spPr>
          <a:xfrm>
            <a:off x="0" y="3429000"/>
            <a:ext cx="9144000" cy="333375"/>
          </a:xfrm>
          <a:prstGeom prst="rect">
            <a:avLst/>
          </a:prstGeom>
          <a:gradFill>
            <a:gsLst>
              <a:gs pos="0">
                <a:srgbClr val="336699"/>
              </a:gs>
              <a:gs pos="100000">
                <a:srgbClr val="CCEC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1;p359"/>
          <p:cNvSpPr txBox="1"/>
          <p:nvPr/>
        </p:nvSpPr>
        <p:spPr>
          <a:xfrm>
            <a:off x="5364162" y="6545262"/>
            <a:ext cx="3744912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ulim"/>
              <a:buNone/>
            </a:pPr>
            <a:r>
              <a:rPr lang="en-US" sz="1400" b="1" i="0" u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                                                       </a:t>
            </a:r>
            <a:fld id="{00000000-1234-1234-1234-123412341234}" type="slidenum">
              <a:rPr lang="en-US" sz="1400" b="1" i="0" u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/>
          </a:p>
        </p:txBody>
      </p:sp>
      <p:sp>
        <p:nvSpPr>
          <p:cNvPr id="12" name="Google Shape;12;p359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13" name="Google Shape;13;p359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1"/>
          <p:cNvSpPr txBox="1">
            <a:spLocks noGrp="1"/>
          </p:cNvSpPr>
          <p:nvPr>
            <p:ph type="title"/>
          </p:nvPr>
        </p:nvSpPr>
        <p:spPr>
          <a:xfrm>
            <a:off x="250825" y="115888"/>
            <a:ext cx="8642350" cy="76676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19" name="Google Shape;19;p361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09428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–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20" name="Google Shape;20;p361"/>
          <p:cNvSpPr txBox="1"/>
          <p:nvPr/>
        </p:nvSpPr>
        <p:spPr>
          <a:xfrm>
            <a:off x="8198427" y="6449582"/>
            <a:ext cx="694748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1" i="0" u="none">
                <a:solidFill>
                  <a:srgbClr val="0066CC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dirty="0"/>
          </a:p>
        </p:txBody>
      </p:sp>
      <p:sp>
        <p:nvSpPr>
          <p:cNvPr id="21" name="Google Shape;21;p361"/>
          <p:cNvSpPr txBox="1"/>
          <p:nvPr/>
        </p:nvSpPr>
        <p:spPr>
          <a:xfrm>
            <a:off x="0" y="981075"/>
            <a:ext cx="9144000" cy="71437"/>
          </a:xfrm>
          <a:prstGeom prst="rect">
            <a:avLst/>
          </a:prstGeom>
          <a:gradFill>
            <a:gsLst>
              <a:gs pos="0">
                <a:srgbClr val="CCECFF">
                  <a:alpha val="0"/>
                </a:srgbClr>
              </a:gs>
              <a:gs pos="100000">
                <a:srgbClr val="33669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" name="Google Shape;22;p361"/>
          <p:cNvSpPr txBox="1"/>
          <p:nvPr/>
        </p:nvSpPr>
        <p:spPr>
          <a:xfrm rot="10800000" flipH="1">
            <a:off x="0" y="6389688"/>
            <a:ext cx="9144000" cy="46037"/>
          </a:xfrm>
          <a:prstGeom prst="rect">
            <a:avLst/>
          </a:prstGeom>
          <a:gradFill>
            <a:gsLst>
              <a:gs pos="0">
                <a:srgbClr val="336699"/>
              </a:gs>
              <a:gs pos="100000">
                <a:srgbClr val="CCEC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disql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mj3242/SQL-%ED%8A%9C%EB%8B%9D-%EC%9A%A9%EC%96%B4-%EC%A7%81%EA%B4%80%EC%A0%81-%EC%9D%B4%ED%95%B4-%EA%B0%9C%EB%85%90%EC%A0%81%EC%9D%B8-%ED%8A%9C%EB%8B%9D-%EC%9A%A9%EC%96%B4" TargetMode="External"/><Relationship Id="rId2" Type="http://schemas.openxmlformats.org/officeDocument/2006/relationships/hyperlink" Target="https://velog.io/@ddongh1122/MySQL-%EC%8B%A4%ED%96%89%EA%B3%84%ED%9A%8D2-EXPLAI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.mysql.com/download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mys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.mysql.com/downloads/workbench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313"/>
          <p:cNvSpPr txBox="1">
            <a:spLocks noGrp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Impact"/>
              <a:buNone/>
            </a:pPr>
            <a:r>
              <a:rPr lang="en-US" sz="3200" b="1" i="0" u="none" dirty="0">
                <a:solidFill>
                  <a:srgbClr val="003366"/>
                </a:solidFill>
                <a:latin typeface="Impact"/>
                <a:ea typeface="Impact"/>
                <a:cs typeface="Impact"/>
                <a:sym typeface="Impact"/>
              </a:rPr>
              <a:t>MySQL</a:t>
            </a:r>
            <a:endParaRPr dirty="0"/>
          </a:p>
        </p:txBody>
      </p:sp>
      <p:sp>
        <p:nvSpPr>
          <p:cNvPr id="2229" name="Google Shape;2229;p313"/>
          <p:cNvSpPr txBox="1">
            <a:spLocks noGrp="1"/>
          </p:cNvSpPr>
          <p:nvPr>
            <p:ph type="subTitle" idx="1"/>
          </p:nvPr>
        </p:nvSpPr>
        <p:spPr>
          <a:xfrm>
            <a:off x="1371600" y="39814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ko-KR" altLang="en-US" dirty="0"/>
              <a:t>강사 </a:t>
            </a:r>
            <a:r>
              <a:rPr lang="en-US" altLang="ko-KR" dirty="0"/>
              <a:t>: </a:t>
            </a:r>
            <a:r>
              <a:rPr lang="ko-KR" altLang="en-US" dirty="0"/>
              <a:t>백현숙</a:t>
            </a:r>
            <a:endParaRPr sz="2400" dirty="0"/>
          </a:p>
        </p:txBody>
      </p:sp>
      <p:sp>
        <p:nvSpPr>
          <p:cNvPr id="2230" name="Google Shape;2230;p31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15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 dirty="0" err="1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설치</a:t>
            </a:r>
            <a:endParaRPr dirty="0"/>
          </a:p>
        </p:txBody>
      </p:sp>
      <p:sp>
        <p:nvSpPr>
          <p:cNvPr id="2245" name="Google Shape;2245;p315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실행방법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c:\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maridb에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압축을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푼다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cmd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창을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관리자권한으로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실행시킨다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endParaRPr lang="en-US"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cd /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mariadb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/bin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mysql_install_db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--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datadir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=C:\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mariadb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\data --service=</a:t>
            </a:r>
            <a:r>
              <a:rPr 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mariaDBZip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--port=</a:t>
            </a:r>
            <a:r>
              <a:rPr lang="en-US" dirty="0"/>
              <a:t>3</a:t>
            </a:r>
            <a:r>
              <a:rPr 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306 --password=1234</a:t>
            </a:r>
            <a:endParaRPr dirty="0"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6" name="Google Shape;2246;p315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>
            <a:extLst>
              <a:ext uri="{FF2B5EF4-FFF2-40B4-BE49-F238E27FC236}">
                <a16:creationId xmlns:a16="http://schemas.microsoft.com/office/drawing/2014/main" id="{3B4540D6-22B3-FC16-8DB5-2700455AC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LIKE </a:t>
            </a:r>
            <a:r>
              <a:rPr lang="ko-KR" altLang="en-US" dirty="0"/>
              <a:t>연산자와 와일드카드</a:t>
            </a:r>
          </a:p>
        </p:txBody>
      </p:sp>
      <p:sp>
        <p:nvSpPr>
          <p:cNvPr id="77827" name="내용 개체 틀 2">
            <a:extLst>
              <a:ext uri="{FF2B5EF4-FFF2-40B4-BE49-F238E27FC236}">
                <a16:creationId xmlns:a16="http://schemas.microsoft.com/office/drawing/2014/main" id="{8387EFFE-B298-F890-5A3F-218E9FBDD2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LIKE </a:t>
            </a:r>
            <a:r>
              <a:rPr lang="ko-KR" altLang="en-US" dirty="0"/>
              <a:t>연산자는 검색하고자 하는 값을 정확히 모를 경우에도 검색 가능하도록 하기 위해서 와일드카드와 함께 사용하여 원하는 내용을 검색하도록 합니다</a:t>
            </a:r>
            <a:r>
              <a:rPr lang="en-US" altLang="ko-KR" dirty="0"/>
              <a:t>. </a:t>
            </a:r>
            <a:r>
              <a:rPr lang="ko-KR" altLang="en-US" dirty="0"/>
              <a:t>다음은 </a:t>
            </a:r>
            <a:r>
              <a:rPr lang="en-US" altLang="ko-KR" dirty="0"/>
              <a:t>LIKE </a:t>
            </a:r>
            <a:r>
              <a:rPr lang="ko-KR" altLang="en-US" dirty="0"/>
              <a:t>연산자의 형식입니다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D71739-E1C9-4336-8B72-3B28743A34CE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2924175"/>
          <a:ext cx="8001000" cy="750888"/>
        </p:xfrm>
        <a:graphic>
          <a:graphicData uri="http://schemas.openxmlformats.org/drawingml/2006/table">
            <a:tbl>
              <a:tblPr/>
              <a:tblGrid>
                <a:gridCol w="85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21077" marB="21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column_name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LIKE </a:t>
                      </a:r>
                      <a:r>
                        <a:rPr lang="en-US" sz="21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21077" marB="210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888" name="Rectangle 1">
            <a:extLst>
              <a:ext uri="{FF2B5EF4-FFF2-40B4-BE49-F238E27FC236}">
                <a16:creationId xmlns:a16="http://schemas.microsoft.com/office/drawing/2014/main" id="{941F7087-56A7-4A9B-8F52-F4A9910B057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제목 1">
            <a:extLst>
              <a:ext uri="{FF2B5EF4-FFF2-40B4-BE49-F238E27FC236}">
                <a16:creationId xmlns:a16="http://schemas.microsoft.com/office/drawing/2014/main" id="{3693A50A-AB5A-A4A8-CBA1-8A11E16624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</p:spPr>
        <p:txBody>
          <a:bodyPr/>
          <a:lstStyle/>
          <a:p>
            <a:r>
              <a:rPr lang="en-US" altLang="ko-KR"/>
              <a:t>LIKE </a:t>
            </a:r>
            <a:r>
              <a:rPr lang="ko-KR" altLang="en-US"/>
              <a:t>연산자와 와일드카드</a:t>
            </a:r>
          </a:p>
        </p:txBody>
      </p:sp>
      <p:sp>
        <p:nvSpPr>
          <p:cNvPr id="78851" name="내용 개체 틀 2">
            <a:extLst>
              <a:ext uri="{FF2B5EF4-FFF2-40B4-BE49-F238E27FC236}">
                <a16:creationId xmlns:a16="http://schemas.microsoft.com/office/drawing/2014/main" id="{986F9AA4-2971-530E-6096-36FAC3F0E1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</p:spPr>
        <p:txBody>
          <a:bodyPr/>
          <a:lstStyle/>
          <a:p>
            <a:r>
              <a:rPr lang="en-US" altLang="ko-KR"/>
              <a:t>LIKE </a:t>
            </a:r>
            <a:r>
              <a:rPr lang="ko-KR" altLang="en-US"/>
              <a:t>다음에는 </a:t>
            </a:r>
            <a:r>
              <a:rPr lang="en-US" altLang="ko-KR"/>
              <a:t>pattern</a:t>
            </a:r>
            <a:r>
              <a:rPr lang="ko-KR" altLang="en-US"/>
              <a:t>을 기술해야 하는데 </a:t>
            </a:r>
            <a:r>
              <a:rPr lang="en-US" altLang="ko-KR"/>
              <a:t>pattern</a:t>
            </a:r>
            <a:r>
              <a:rPr lang="ko-KR" altLang="en-US"/>
              <a:t>에 다음과 같이 두 가지 와일드카드가 사용됩니다</a:t>
            </a:r>
            <a:r>
              <a:rPr lang="en-US" altLang="ko-KR"/>
              <a:t>. </a:t>
            </a:r>
            <a:endParaRPr lang="ko-KR" altLang="en-US"/>
          </a:p>
          <a:p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657CB0F-8948-40C1-BB93-5E2DC29C70A2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2341563"/>
          <a:ext cx="7848600" cy="2959100"/>
        </p:xfrm>
        <a:graphic>
          <a:graphicData uri="http://schemas.openxmlformats.org/drawingml/2006/table">
            <a:tbl>
              <a:tblPr/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4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195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와일드카드</a:t>
                      </a:r>
                    </a:p>
                  </a:txBody>
                  <a:tcPr marL="17907" marR="17907" marT="21048" marB="21048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의미</a:t>
                      </a:r>
                    </a:p>
                  </a:txBody>
                  <a:tcPr marL="17907" marR="17907" marT="21048" marB="21048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91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%</a:t>
                      </a:r>
                      <a:endParaRPr lang="en-US" sz="21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21048" marB="21048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문자가 없거나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바탕"/>
                        </a:rPr>
                        <a:t>, </a:t>
                      </a: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하나 이상의 문자가 어떤 값이 와도 상관없다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</a:txBody>
                  <a:tcPr marL="17907" marR="17907" marT="21048" marB="21048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_ </a:t>
                      </a:r>
                      <a:endParaRPr lang="en-US" sz="2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21048" marB="21048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바탕"/>
                        </a:rPr>
                        <a:t>하나의 문자가 어떤 값이 와도 상관없다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</a:txBody>
                  <a:tcPr marL="17907" marR="17907" marT="21048" marB="21048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888" name="Rectangle 1">
            <a:extLst>
              <a:ext uri="{FF2B5EF4-FFF2-40B4-BE49-F238E27FC236}">
                <a16:creationId xmlns:a16="http://schemas.microsoft.com/office/drawing/2014/main" id="{941F7087-56A7-4A9B-8F52-F4A9910B057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1">
            <a:extLst>
              <a:ext uri="{FF2B5EF4-FFF2-40B4-BE49-F238E27FC236}">
                <a16:creationId xmlns:a16="http://schemas.microsoft.com/office/drawing/2014/main" id="{46FE1A11-03BE-FAB3-73B6-4075C08CE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04805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(% </a:t>
            </a:r>
            <a:r>
              <a:rPr lang="ko-KR" altLang="en-US" dirty="0" err="1"/>
              <a:t>여러글자</a:t>
            </a:r>
            <a:r>
              <a:rPr lang="en-US" altLang="ko-KR" dirty="0"/>
              <a:t>, _</a:t>
            </a:r>
            <a:r>
              <a:rPr lang="ko-KR" altLang="en-US" dirty="0"/>
              <a:t> </a:t>
            </a:r>
            <a:r>
              <a:rPr lang="ko-KR" altLang="en-US" dirty="0" err="1"/>
              <a:t>한글자</a:t>
            </a:r>
            <a:r>
              <a:rPr lang="en-US" altLang="ko-KR" dirty="0"/>
              <a:t>) </a:t>
            </a:r>
            <a:r>
              <a:rPr lang="ko-KR" altLang="en-US" dirty="0"/>
              <a:t>사용하기</a:t>
            </a:r>
          </a:p>
        </p:txBody>
      </p:sp>
      <p:sp>
        <p:nvSpPr>
          <p:cNvPr id="79875" name="내용 개체 틀 2">
            <a:extLst>
              <a:ext uri="{FF2B5EF4-FFF2-40B4-BE49-F238E27FC236}">
                <a16:creationId xmlns:a16="http://schemas.microsoft.com/office/drawing/2014/main" id="{7E271738-500C-4CA0-EB75-EE1DECE261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찾으려는 이름이 </a:t>
            </a:r>
            <a:r>
              <a:rPr lang="en-US" altLang="ko-KR" dirty="0"/>
              <a:t>F</a:t>
            </a:r>
            <a:r>
              <a:rPr lang="ko-KR" altLang="en-US" dirty="0"/>
              <a:t>로 시작 하는 것은 알지만 그 뒤의 문자는 모를 경우 </a:t>
            </a:r>
            <a:r>
              <a:rPr lang="en-US" altLang="ko-KR" dirty="0" err="1"/>
              <a:t>ename</a:t>
            </a:r>
            <a:r>
              <a:rPr lang="en-US" altLang="ko-KR" dirty="0"/>
              <a:t> = 'F'</a:t>
            </a:r>
            <a:r>
              <a:rPr lang="ko-KR" altLang="en-US" dirty="0"/>
              <a:t>로 검색하게 되면 될까요</a:t>
            </a:r>
            <a:r>
              <a:rPr lang="en-US" altLang="ko-KR" dirty="0"/>
              <a:t>? </a:t>
            </a:r>
          </a:p>
          <a:p>
            <a:r>
              <a:rPr lang="en-US" altLang="ko-KR" dirty="0" err="1"/>
              <a:t>ename</a:t>
            </a:r>
            <a:r>
              <a:rPr lang="en-US" altLang="ko-KR" dirty="0"/>
              <a:t> = 'F' </a:t>
            </a:r>
            <a:r>
              <a:rPr lang="ko-KR" altLang="en-US" dirty="0"/>
              <a:t>표현은 이름이 정확히 </a:t>
            </a:r>
            <a:r>
              <a:rPr lang="en-US" altLang="ko-KR" dirty="0"/>
              <a:t>F</a:t>
            </a:r>
            <a:r>
              <a:rPr lang="ko-KR" altLang="en-US" dirty="0"/>
              <a:t>인 사람만을 검색하겠다는 의미이기에 이름이 </a:t>
            </a:r>
            <a:r>
              <a:rPr lang="en-US" altLang="ko-KR" dirty="0"/>
              <a:t>'F' </a:t>
            </a:r>
            <a:r>
              <a:rPr lang="ko-KR" altLang="en-US" dirty="0"/>
              <a:t>로 시작하는 사원을 검색하지 못합니다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검색하고자 하는 값을 정확히 모를 경우 즉</a:t>
            </a:r>
            <a:r>
              <a:rPr lang="en-US" altLang="ko-KR" dirty="0"/>
              <a:t>, </a:t>
            </a:r>
            <a:r>
              <a:rPr lang="ko-KR" altLang="en-US" dirty="0"/>
              <a:t>특정 문자 포함되기만 하고 그 이전이나 이후에 어떤 문자가 몇 개가 오든지 상관없다는 의미를 표현하기 위해서는 </a:t>
            </a:r>
            <a:r>
              <a:rPr lang="en-US" altLang="ko-KR" dirty="0"/>
              <a:t>LIKE </a:t>
            </a:r>
            <a:r>
              <a:rPr lang="ko-KR" altLang="en-US" dirty="0"/>
              <a:t>연산자와 함께 </a:t>
            </a:r>
            <a:r>
              <a:rPr lang="en-US" altLang="ko-KR" dirty="0"/>
              <a:t>%</a:t>
            </a:r>
            <a:r>
              <a:rPr lang="ko-KR" altLang="en-US" dirty="0"/>
              <a:t>를 사용해야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B39F19A-F1AC-45CC-9764-58D147F77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411478"/>
              </p:ext>
            </p:extLst>
          </p:nvPr>
        </p:nvGraphicFramePr>
        <p:xfrm>
          <a:off x="762000" y="4005263"/>
          <a:ext cx="8001000" cy="140741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25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5" marB="179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'F%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like '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f_rd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';</a:t>
                      </a:r>
                    </a:p>
                  </a:txBody>
                  <a:tcPr marL="17907" marR="17907" marT="17905" marB="179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제목 1">
            <a:extLst>
              <a:ext uri="{FF2B5EF4-FFF2-40B4-BE49-F238E27FC236}">
                <a16:creationId xmlns:a16="http://schemas.microsoft.com/office/drawing/2014/main" id="{6570EFF3-B51F-8A7E-2C91-207689655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(%) </a:t>
            </a:r>
            <a:r>
              <a:rPr lang="ko-KR" altLang="en-US" dirty="0"/>
              <a:t>사용하기</a:t>
            </a:r>
          </a:p>
        </p:txBody>
      </p:sp>
      <p:sp>
        <p:nvSpPr>
          <p:cNvPr id="80899" name="내용 개체 틀 2">
            <a:extLst>
              <a:ext uri="{FF2B5EF4-FFF2-40B4-BE49-F238E27FC236}">
                <a16:creationId xmlns:a16="http://schemas.microsoft.com/office/drawing/2014/main" id="{8388516E-805C-F104-D532-B9831326CB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이번에는 이름 중 </a:t>
            </a:r>
            <a:r>
              <a:rPr lang="en-US" altLang="ko-KR"/>
              <a:t>A</a:t>
            </a:r>
            <a:r>
              <a:rPr lang="ko-KR" altLang="en-US"/>
              <a:t>를 포함하는 사원을 검색해봅시다</a:t>
            </a:r>
            <a:r>
              <a:rPr lang="en-US" altLang="ko-KR"/>
              <a:t>. </a:t>
            </a:r>
          </a:p>
          <a:p>
            <a:r>
              <a:rPr lang="ko-KR" altLang="en-US"/>
              <a:t>문자 </a:t>
            </a:r>
            <a:r>
              <a:rPr lang="en-US" altLang="ko-KR"/>
              <a:t>A </a:t>
            </a:r>
            <a:r>
              <a:rPr lang="ko-KR" altLang="en-US"/>
              <a:t>앞뒤에 </a:t>
            </a:r>
            <a:r>
              <a:rPr lang="en-US" altLang="ko-KR"/>
              <a:t>%</a:t>
            </a:r>
            <a:r>
              <a:rPr lang="ko-KR" altLang="en-US"/>
              <a:t>를 기술하면 문자열 중간에 </a:t>
            </a:r>
            <a:r>
              <a:rPr lang="en-US" altLang="ko-KR"/>
              <a:t>A </a:t>
            </a:r>
            <a:r>
              <a:rPr lang="ko-KR" altLang="en-US"/>
              <a:t>문자만 있으면 앞뒤에 어떤 문자열이 몇 개가 오든 상관없이 찾습니다</a:t>
            </a:r>
            <a:r>
              <a:rPr lang="en-US" altLang="ko-KR"/>
              <a:t>.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/>
              <a:t> </a:t>
            </a:r>
          </a:p>
          <a:p>
            <a:endParaRPr lang="en-US" altLang="ko-KR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437914-C3D9-43BD-8D11-6CE0FA94152B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2493963"/>
          <a:ext cx="8001000" cy="858837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'%A%';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948" name="Rectangle 2">
            <a:extLst>
              <a:ext uri="{FF2B5EF4-FFF2-40B4-BE49-F238E27FC236}">
                <a16:creationId xmlns:a16="http://schemas.microsoft.com/office/drawing/2014/main" id="{EA39DBB3-1C65-4F73-A366-F34765EA996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42D94C-C887-E388-13C4-A03537A3D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04" y="3789362"/>
            <a:ext cx="6694516" cy="2314693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>
            <a:extLst>
              <a:ext uri="{FF2B5EF4-FFF2-40B4-BE49-F238E27FC236}">
                <a16:creationId xmlns:a16="http://schemas.microsoft.com/office/drawing/2014/main" id="{4580B560-70E7-8F3A-952E-E26ED12C7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(%) </a:t>
            </a:r>
            <a:r>
              <a:rPr lang="ko-KR" altLang="en-US" dirty="0"/>
              <a:t>사용하기</a:t>
            </a:r>
          </a:p>
        </p:txBody>
      </p:sp>
      <p:sp>
        <p:nvSpPr>
          <p:cNvPr id="81923" name="내용 개체 틀 2">
            <a:extLst>
              <a:ext uri="{FF2B5EF4-FFF2-40B4-BE49-F238E27FC236}">
                <a16:creationId xmlns:a16="http://schemas.microsoft.com/office/drawing/2014/main" id="{D0AFE41C-EAE1-FF66-A4CA-8064F94EB2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이번에는 문자열의 앞에 어떤 문자열이 몇 개가 오든 상관없이 </a:t>
            </a:r>
            <a:r>
              <a:rPr lang="en-US" altLang="ko-KR"/>
              <a:t>N</a:t>
            </a:r>
            <a:r>
              <a:rPr lang="ko-KR" altLang="en-US"/>
              <a:t>으로 끝나는 데이터를 찾아봅시다</a:t>
            </a:r>
            <a:r>
              <a:rPr lang="en-US" altLang="ko-KR"/>
              <a:t>.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/>
              <a:t> </a:t>
            </a:r>
          </a:p>
          <a:p>
            <a:endParaRPr lang="en-US" altLang="ko-KR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044F06-5809-48BC-BF79-FA7B77AB5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71591"/>
              </p:ext>
            </p:extLst>
          </p:nvPr>
        </p:nvGraphicFramePr>
        <p:xfrm>
          <a:off x="762000" y="2283229"/>
          <a:ext cx="8001000" cy="858776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8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'%N';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972" name="Rectangle 2">
            <a:extLst>
              <a:ext uri="{FF2B5EF4-FFF2-40B4-BE49-F238E27FC236}">
                <a16:creationId xmlns:a16="http://schemas.microsoft.com/office/drawing/2014/main" id="{F88582E6-6CA9-4FCD-BE98-24F9E6AF7CD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73" name="Rectangle 2">
            <a:extLst>
              <a:ext uri="{FF2B5EF4-FFF2-40B4-BE49-F238E27FC236}">
                <a16:creationId xmlns:a16="http://schemas.microsoft.com/office/drawing/2014/main" id="{16E17027-AA1F-498A-9F9E-29E7CB1324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1F5E08-5B8F-72D5-BA79-115895B7C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38" y="3563303"/>
            <a:ext cx="6657802" cy="1524222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제목 1">
            <a:extLst>
              <a:ext uri="{FF2B5EF4-FFF2-40B4-BE49-F238E27FC236}">
                <a16:creationId xmlns:a16="http://schemas.microsoft.com/office/drawing/2014/main" id="{40549835-1157-83CE-2C60-48D51A5E4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(_) </a:t>
            </a:r>
            <a:r>
              <a:rPr lang="ko-KR" altLang="en-US" dirty="0"/>
              <a:t>사용하기</a:t>
            </a:r>
          </a:p>
        </p:txBody>
      </p:sp>
      <p:sp>
        <p:nvSpPr>
          <p:cNvPr id="82947" name="내용 개체 틀 2">
            <a:extLst>
              <a:ext uri="{FF2B5EF4-FFF2-40B4-BE49-F238E27FC236}">
                <a16:creationId xmlns:a16="http://schemas.microsoft.com/office/drawing/2014/main" id="{91B7C051-2094-697B-C26A-0FD85FEE6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/>
              <a:t>_ </a:t>
            </a:r>
            <a:r>
              <a:rPr lang="ko-KR" altLang="en-US"/>
              <a:t>역시 </a:t>
            </a:r>
            <a:r>
              <a:rPr lang="en-US" altLang="ko-KR"/>
              <a:t>%</a:t>
            </a:r>
            <a:r>
              <a:rPr lang="ko-KR" altLang="en-US"/>
              <a:t>와 마찬가지로 어떤 문자가 오든 상관없다는 의미로 사용되는 와일드카드입니다</a:t>
            </a:r>
            <a:r>
              <a:rPr lang="en-US" altLang="ko-KR"/>
              <a:t>. </a:t>
            </a:r>
          </a:p>
          <a:p>
            <a:r>
              <a:rPr lang="ko-KR" altLang="en-US"/>
              <a:t>차이점은 </a:t>
            </a:r>
            <a:r>
              <a:rPr lang="en-US" altLang="ko-KR"/>
              <a:t>%</a:t>
            </a:r>
            <a:r>
              <a:rPr lang="ko-KR" altLang="en-US"/>
              <a:t>는 몇 개의 문자가 오든 상관없지만 </a:t>
            </a:r>
            <a:r>
              <a:rPr lang="en-US" altLang="ko-KR"/>
              <a:t>_ </a:t>
            </a:r>
            <a:r>
              <a:rPr lang="ko-KR" altLang="en-US"/>
              <a:t>는 단 한 문자에 대해서만 와일드카드 역할을 합니다</a:t>
            </a:r>
            <a:r>
              <a:rPr lang="en-US" altLang="ko-KR"/>
              <a:t>. </a:t>
            </a:r>
          </a:p>
          <a:p>
            <a:r>
              <a:rPr lang="ko-KR" altLang="en-US"/>
              <a:t>다음은 이름의 두 번째 글자가 </a:t>
            </a:r>
            <a:r>
              <a:rPr lang="en-US" altLang="ko-KR"/>
              <a:t>A</a:t>
            </a:r>
            <a:r>
              <a:rPr lang="ko-KR" altLang="en-US"/>
              <a:t>인 사원을 찾는 예제입니다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0407B8-4705-40E2-A18F-D9810E9273F9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32131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'_A%';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020" name="Rectangle 2">
            <a:extLst>
              <a:ext uri="{FF2B5EF4-FFF2-40B4-BE49-F238E27FC236}">
                <a16:creationId xmlns:a16="http://schemas.microsoft.com/office/drawing/2014/main" id="{8E33C485-FD09-4EC2-9D8C-0F5149DD0FD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71C15B-2411-F1F4-7B98-79B2E0759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4343354"/>
            <a:ext cx="8046720" cy="1989328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>
            <a:extLst>
              <a:ext uri="{FF2B5EF4-FFF2-40B4-BE49-F238E27FC236}">
                <a16:creationId xmlns:a16="http://schemas.microsoft.com/office/drawing/2014/main" id="{4D386D8A-A709-26B8-098D-B3F87154E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와일드카드</a:t>
            </a:r>
            <a:r>
              <a:rPr lang="en-US" altLang="ko-KR" dirty="0"/>
              <a:t>(_) </a:t>
            </a:r>
            <a:r>
              <a:rPr lang="ko-KR" altLang="en-US" dirty="0"/>
              <a:t>사용하기</a:t>
            </a:r>
          </a:p>
        </p:txBody>
      </p:sp>
      <p:sp>
        <p:nvSpPr>
          <p:cNvPr id="83971" name="내용 개체 틀 2">
            <a:extLst>
              <a:ext uri="{FF2B5EF4-FFF2-40B4-BE49-F238E27FC236}">
                <a16:creationId xmlns:a16="http://schemas.microsoft.com/office/drawing/2014/main" id="{AF5F3A67-CC17-1968-4B8B-AA8665B91D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세 번째 글자가 </a:t>
            </a:r>
            <a:r>
              <a:rPr lang="en-US" altLang="ko-KR"/>
              <a:t>A</a:t>
            </a:r>
            <a:r>
              <a:rPr lang="ko-KR" altLang="en-US"/>
              <a:t>인 자료를 검색하려면 </a:t>
            </a:r>
            <a:r>
              <a:rPr lang="en-US" altLang="ko-KR"/>
              <a:t>__A%</a:t>
            </a:r>
            <a:r>
              <a:rPr lang="ko-KR" altLang="en-US"/>
              <a:t>처럼 기술해야 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DE27BF6-B163-4780-AB52-3212F7683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66921"/>
              </p:ext>
            </p:extLst>
          </p:nvPr>
        </p:nvGraphicFramePr>
        <p:xfrm>
          <a:off x="609600" y="18288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LIKE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__A%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--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밑줄문자 두개임 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44" name="Rectangle 2">
            <a:extLst>
              <a:ext uri="{FF2B5EF4-FFF2-40B4-BE49-F238E27FC236}">
                <a16:creationId xmlns:a16="http://schemas.microsoft.com/office/drawing/2014/main" id="{00133C68-3CB9-407D-9E4B-F1B9F9C83EA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45" name="Rectangle 2">
            <a:extLst>
              <a:ext uri="{FF2B5EF4-FFF2-40B4-BE49-F238E27FC236}">
                <a16:creationId xmlns:a16="http://schemas.microsoft.com/office/drawing/2014/main" id="{154BB540-E0C2-4952-BD72-BF87F7E5760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1E2F1-DD88-BFFE-8E9A-9610EC9C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3493539"/>
            <a:ext cx="6301047" cy="1353647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제목 1">
            <a:extLst>
              <a:ext uri="{FF2B5EF4-FFF2-40B4-BE49-F238E27FC236}">
                <a16:creationId xmlns:a16="http://schemas.microsoft.com/office/drawing/2014/main" id="{13127E05-DA81-DEA3-718A-11159722B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NOT LIKE </a:t>
            </a:r>
            <a:r>
              <a:rPr lang="ko-KR" altLang="en-US" dirty="0"/>
              <a:t>연산자</a:t>
            </a:r>
          </a:p>
        </p:txBody>
      </p:sp>
      <p:sp>
        <p:nvSpPr>
          <p:cNvPr id="84995" name="내용 개체 틀 2">
            <a:extLst>
              <a:ext uri="{FF2B5EF4-FFF2-40B4-BE49-F238E27FC236}">
                <a16:creationId xmlns:a16="http://schemas.microsoft.com/office/drawing/2014/main" id="{FF4A2FFE-A24A-7E66-B50B-26ACC5487C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이름에 </a:t>
            </a:r>
            <a:r>
              <a:rPr lang="en-US" altLang="ko-KR" dirty="0"/>
              <a:t>A</a:t>
            </a:r>
            <a:r>
              <a:rPr lang="ko-KR" altLang="en-US" dirty="0"/>
              <a:t>를 포함하지 않은 사람만을 검색하려고 할 경우에 </a:t>
            </a:r>
            <a:r>
              <a:rPr lang="en-US" altLang="ko-KR" dirty="0"/>
              <a:t>NOT LIKE </a:t>
            </a:r>
            <a:r>
              <a:rPr lang="ko-KR" altLang="en-US" dirty="0"/>
              <a:t>연산자를 사용합니다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2B1946-2B7A-40C1-AC12-096F12AF061E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1989138"/>
          <a:ext cx="8001000" cy="858837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ENAME NOT LIKE '%A%';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068" name="Rectangle 2">
            <a:extLst>
              <a:ext uri="{FF2B5EF4-FFF2-40B4-BE49-F238E27FC236}">
                <a16:creationId xmlns:a16="http://schemas.microsoft.com/office/drawing/2014/main" id="{D2DD459E-01C2-466E-838E-C34C661F0AE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A1C126-F402-1B2C-243B-29751AF0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3267464"/>
            <a:ext cx="6988401" cy="239356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제목 1">
            <a:extLst>
              <a:ext uri="{FF2B5EF4-FFF2-40B4-BE49-F238E27FC236}">
                <a16:creationId xmlns:a16="http://schemas.microsoft.com/office/drawing/2014/main" id="{4610BD64-485F-E5F7-84E6-CEA34419F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을 위한 연산자</a:t>
            </a:r>
          </a:p>
        </p:txBody>
      </p:sp>
      <p:sp>
        <p:nvSpPr>
          <p:cNvPr id="86019" name="내용 개체 틀 2">
            <a:extLst>
              <a:ext uri="{FF2B5EF4-FFF2-40B4-BE49-F238E27FC236}">
                <a16:creationId xmlns:a16="http://schemas.microsoft.com/office/drawing/2014/main" id="{9716F925-B1AB-12A7-449A-11A52DBC91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사원 테이블의 커미션 컬럼에 널이 저장되어 있으므로 </a:t>
            </a:r>
            <a:r>
              <a:rPr lang="en-US" altLang="ko-KR" dirty="0"/>
              <a:t>= </a:t>
            </a:r>
            <a:r>
              <a:rPr lang="ko-KR" altLang="en-US" dirty="0"/>
              <a:t>연산자로 커미션을 받지 않는 사원에 대한 검색해 봅시다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NULL </a:t>
            </a:r>
            <a:r>
              <a:rPr lang="ko-KR" altLang="en-US" dirty="0"/>
              <a:t>값을 가진 데이터와 비교 연산한 결과는 다음과 같습니다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/>
              <a:t>NULL</a:t>
            </a:r>
            <a:r>
              <a:rPr lang="ko-KR" altLang="en-US" dirty="0"/>
              <a:t>이 저장되어 있는 경우에는 </a:t>
            </a:r>
            <a:r>
              <a:rPr lang="en-US" altLang="ko-KR" dirty="0"/>
              <a:t>= </a:t>
            </a:r>
            <a:r>
              <a:rPr lang="ko-KR" altLang="en-US" dirty="0"/>
              <a:t>연산자로 판단할 수 없기 때문입니다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  <a:p>
            <a:r>
              <a:rPr lang="en-US" altLang="ko-KR" dirty="0"/>
              <a:t>SELECT * FROM EMP WHERE COMM is null;</a:t>
            </a:r>
          </a:p>
          <a:p>
            <a:endParaRPr lang="en-US" altLang="ko-KR" dirty="0"/>
          </a:p>
          <a:p>
            <a:r>
              <a:rPr lang="en-US" altLang="ko-KR" dirty="0"/>
              <a:t>SELECT * FROM EMP WHERE COMM is not null;</a:t>
            </a:r>
            <a:endParaRPr lang="ko-KR" altLang="en-US" dirty="0"/>
          </a:p>
          <a:p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8FC4C14-DE05-4E6E-AFEB-7003118C78EC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9812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COMM=NULL;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092" name="Rectangle 2">
            <a:extLst>
              <a:ext uri="{FF2B5EF4-FFF2-40B4-BE49-F238E27FC236}">
                <a16:creationId xmlns:a16="http://schemas.microsoft.com/office/drawing/2014/main" id="{EAB74A68-97FE-4812-9279-73619F8F9D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>
            <a:extLst>
              <a:ext uri="{FF2B5EF4-FFF2-40B4-BE49-F238E27FC236}">
                <a16:creationId xmlns:a16="http://schemas.microsoft.com/office/drawing/2014/main" id="{31780AF5-B98C-31F0-7C79-CA05B8E33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IS NULL</a:t>
            </a:r>
            <a:r>
              <a:rPr lang="ko-KR" altLang="en-US" dirty="0"/>
              <a:t>과 </a:t>
            </a:r>
            <a:r>
              <a:rPr lang="en-US" altLang="ko-KR" dirty="0"/>
              <a:t>IS NOT NULL </a:t>
            </a:r>
          </a:p>
        </p:txBody>
      </p:sp>
      <p:sp>
        <p:nvSpPr>
          <p:cNvPr id="87043" name="내용 개체 틀 2">
            <a:extLst>
              <a:ext uri="{FF2B5EF4-FFF2-40B4-BE49-F238E27FC236}">
                <a16:creationId xmlns:a16="http://schemas.microsoft.com/office/drawing/2014/main" id="{3A09547F-A4F5-412C-EBC1-9C6B8EFCF9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어떤 컬럼을 </a:t>
            </a:r>
            <a:r>
              <a:rPr lang="en-US" altLang="ko-KR" dirty="0"/>
              <a:t>NULL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모르는 값과 같다</a:t>
            </a:r>
            <a:r>
              <a:rPr lang="en-US" altLang="ko-KR" dirty="0"/>
              <a:t>(=)</a:t>
            </a:r>
            <a:r>
              <a:rPr lang="ko-KR" altLang="en-US" dirty="0"/>
              <a:t>라는 것은 의미상으로 말이 되지 않기 때문에 </a:t>
            </a:r>
            <a:r>
              <a:rPr lang="en-US" altLang="ko-KR" dirty="0"/>
              <a:t>= </a:t>
            </a:r>
            <a:r>
              <a:rPr lang="ko-KR" altLang="en-US" dirty="0"/>
              <a:t>대신 </a:t>
            </a:r>
            <a:r>
              <a:rPr lang="en-US" altLang="ko-KR" dirty="0"/>
              <a:t>IS NULL </a:t>
            </a:r>
            <a:r>
              <a:rPr lang="ko-KR" altLang="en-US" dirty="0"/>
              <a:t>연산자를 사용해야 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IS NULL </a:t>
            </a:r>
            <a:r>
              <a:rPr lang="ko-KR" altLang="en-US" dirty="0"/>
              <a:t>연산자 역시 조건절에 사용되면 대상 컬럼과 연산자</a:t>
            </a:r>
            <a:r>
              <a:rPr lang="en-US" altLang="ko-KR" dirty="0"/>
              <a:t>, </a:t>
            </a:r>
            <a:r>
              <a:rPr lang="ko-KR" altLang="en-US" dirty="0"/>
              <a:t>비교할 값 세부분으로 구성되어야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IS NULL </a:t>
            </a:r>
            <a:r>
              <a:rPr lang="ko-KR" altLang="en-US" dirty="0"/>
              <a:t>연산자를 사용하여 커미션을 받지 않는 사원을  검색해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05726AF-81B9-4960-A8FF-4D5CEB43F4D9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2708275"/>
          <a:ext cx="8001000" cy="57852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21037" marB="210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대상컬럼</a:t>
                      </a:r>
                      <a:r>
                        <a:rPr lang="ko-KR" alt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 (</a:t>
                      </a:r>
                      <a:r>
                        <a:rPr lang="ko-KR" alt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연산자</a:t>
                      </a:r>
                      <a:r>
                        <a:rPr lang="en-US" altLang="ko-KR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NULL(</a:t>
                      </a:r>
                      <a:r>
                        <a:rPr lang="ko-KR" alt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비교값</a:t>
                      </a:r>
                      <a:r>
                        <a:rPr lang="en-US" altLang="ko-KR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7907" marR="17907" marT="21037" marB="210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116" name="Rectangle 2">
            <a:extLst>
              <a:ext uri="{FF2B5EF4-FFF2-40B4-BE49-F238E27FC236}">
                <a16:creationId xmlns:a16="http://schemas.microsoft.com/office/drawing/2014/main" id="{97EC4793-C993-4B1B-BF12-A92C0E9AF06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727F4C-77DC-4004-99A3-60A9B6135D00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4606925"/>
          <a:ext cx="8001000" cy="85883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COMM IS NULL;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8780A-E7AE-4B4B-BE50-BDA7C91D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 설정하기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B8E8C6-C3C7-41C7-9AD7-71D96B354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내 </a:t>
            </a:r>
            <a:r>
              <a:rPr lang="en-US" altLang="ko-KR"/>
              <a:t>PC - </a:t>
            </a:r>
            <a:r>
              <a:rPr lang="ko-KR" altLang="en-US"/>
              <a:t>마우스 오른쪽 버튼 누르고 </a:t>
            </a:r>
            <a:r>
              <a:rPr lang="en-US" altLang="ko-KR"/>
              <a:t>- </a:t>
            </a:r>
            <a:r>
              <a:rPr lang="ko-KR" altLang="en-US"/>
              <a:t>속성 선택 </a:t>
            </a:r>
            <a:r>
              <a:rPr lang="en-US" altLang="ko-KR"/>
              <a:t>- (</a:t>
            </a:r>
            <a:r>
              <a:rPr lang="ko-KR" altLang="en-US"/>
              <a:t>오른쪽</a:t>
            </a:r>
            <a:r>
              <a:rPr lang="en-US" altLang="ko-KR"/>
              <a:t>)</a:t>
            </a:r>
            <a:r>
              <a:rPr lang="ko-KR" altLang="en-US"/>
              <a:t>고급시스템 설정</a:t>
            </a:r>
            <a:r>
              <a:rPr lang="fr-FR" altLang="ko-KR" b="0" i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mysql&gt;source c:\mariadb\nationmysql&gt;source c:\mariadb\nation.sql.sql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D3D25-EF80-44D1-876F-76FC23EF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980044"/>
            <a:ext cx="6668655" cy="41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93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제목 1">
            <a:extLst>
              <a:ext uri="{FF2B5EF4-FFF2-40B4-BE49-F238E27FC236}">
                <a16:creationId xmlns:a16="http://schemas.microsoft.com/office/drawing/2014/main" id="{90EFA1AA-5858-036B-65CB-C765C5C989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정렬을 위한 </a:t>
            </a:r>
            <a:r>
              <a:rPr lang="en-US" altLang="ko-KR" dirty="0"/>
              <a:t>ORDER BY </a:t>
            </a:r>
            <a:r>
              <a:rPr lang="ko-KR" altLang="en-US" dirty="0"/>
              <a:t>절</a:t>
            </a:r>
          </a:p>
        </p:txBody>
      </p:sp>
      <p:sp>
        <p:nvSpPr>
          <p:cNvPr id="88067" name="내용 개체 틀 2">
            <a:extLst>
              <a:ext uri="{FF2B5EF4-FFF2-40B4-BE49-F238E27FC236}">
                <a16:creationId xmlns:a16="http://schemas.microsoft.com/office/drawing/2014/main" id="{CE9ED4C3-8E6E-966D-9E2A-F111EFCEB4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sz="1600" dirty="0"/>
              <a:t>정렬이란 크기 순서대로 나열하는 것을 의미합니다</a:t>
            </a:r>
            <a:r>
              <a:rPr lang="en-US" altLang="ko-KR" sz="1600" dirty="0"/>
              <a:t>. </a:t>
            </a:r>
          </a:p>
          <a:p>
            <a:pPr>
              <a:spcBef>
                <a:spcPts val="600"/>
              </a:spcBef>
            </a:pPr>
            <a:r>
              <a:rPr lang="ko-KR" altLang="en-US" sz="1600" dirty="0"/>
              <a:t>오름차순</a:t>
            </a:r>
            <a:r>
              <a:rPr lang="en-US" altLang="ko-KR" sz="1600" dirty="0"/>
              <a:t>(ascending) </a:t>
            </a:r>
            <a:r>
              <a:rPr lang="ko-KR" altLang="en-US" sz="1600" dirty="0"/>
              <a:t>정렬 방식</a:t>
            </a:r>
            <a:endParaRPr lang="en-US" altLang="ko-KR" sz="1600" dirty="0"/>
          </a:p>
          <a:p>
            <a:pPr lvl="1">
              <a:spcBef>
                <a:spcPts val="600"/>
              </a:spcBef>
            </a:pPr>
            <a:r>
              <a:rPr lang="ko-KR" altLang="en-US" sz="1600" dirty="0"/>
              <a:t>작은 것이 위에 출력되고 아래로 갈수록 큰 값이 출력</a:t>
            </a:r>
            <a:endParaRPr lang="en-US" altLang="ko-KR" sz="1600" dirty="0"/>
          </a:p>
          <a:p>
            <a:pPr>
              <a:spcBef>
                <a:spcPts val="600"/>
              </a:spcBef>
            </a:pPr>
            <a:r>
              <a:rPr lang="ko-KR" altLang="en-US" sz="1600" dirty="0"/>
              <a:t>내림차순</a:t>
            </a:r>
            <a:r>
              <a:rPr lang="en-US" altLang="ko-KR" sz="1600" dirty="0"/>
              <a:t>(descending) </a:t>
            </a:r>
            <a:r>
              <a:rPr lang="ko-KR" altLang="en-US" sz="1600" dirty="0"/>
              <a:t>정렬 방식이 </a:t>
            </a:r>
            <a:endParaRPr lang="en-US" altLang="ko-KR" sz="1600" dirty="0"/>
          </a:p>
          <a:p>
            <a:pPr lvl="1">
              <a:spcBef>
                <a:spcPts val="600"/>
              </a:spcBef>
            </a:pPr>
            <a:r>
              <a:rPr lang="ko-KR" altLang="en-US" sz="1600" dirty="0"/>
              <a:t>큰 값이 위에 출력되고 아래로 갈수록 작은 값이 출력</a:t>
            </a:r>
            <a:r>
              <a:rPr lang="en-US" altLang="ko-KR" sz="1600" dirty="0"/>
              <a:t> </a:t>
            </a:r>
          </a:p>
          <a:p>
            <a:pPr>
              <a:spcBef>
                <a:spcPts val="600"/>
              </a:spcBef>
            </a:pPr>
            <a:r>
              <a:rPr lang="ko-KR" altLang="en-US" sz="1600" dirty="0"/>
              <a:t>로우를 정렬하기 위해서는 </a:t>
            </a:r>
            <a:r>
              <a:rPr lang="en-US" altLang="ko-KR" sz="1600" dirty="0"/>
              <a:t>SELECT </a:t>
            </a:r>
            <a:r>
              <a:rPr lang="ko-KR" altLang="en-US" sz="1600" dirty="0"/>
              <a:t>문에 </a:t>
            </a:r>
            <a:r>
              <a:rPr lang="en-US" altLang="ko-KR" sz="1600" dirty="0"/>
              <a:t>ORDER BY </a:t>
            </a:r>
            <a:r>
              <a:rPr lang="ko-KR" altLang="en-US" sz="1600" dirty="0"/>
              <a:t>절을 추가하고 어떤 컬럼을 기준으로 어떤 정렬을 할 것인지를 결정해야  합니다</a:t>
            </a:r>
            <a:r>
              <a:rPr lang="en-US" altLang="ko-KR" sz="1600" dirty="0"/>
              <a:t>. </a:t>
            </a:r>
          </a:p>
          <a:p>
            <a:pPr>
              <a:spcBef>
                <a:spcPts val="600"/>
              </a:spcBef>
            </a:pP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463287-143F-4610-9412-A483BB942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893460"/>
              </p:ext>
            </p:extLst>
          </p:nvPr>
        </p:nvGraphicFramePr>
        <p:xfrm>
          <a:off x="588818" y="3565179"/>
          <a:ext cx="7238999" cy="2373315"/>
        </p:xfrm>
        <a:graphic>
          <a:graphicData uri="http://schemas.openxmlformats.org/drawingml/2006/table">
            <a:tbl>
              <a:tblPr/>
              <a:tblGrid>
                <a:gridCol w="917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ASC(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오름차순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DESC(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내림차순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숫자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작은 값부터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큰 값부터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문자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사전 순서로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사전 반대 순서로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빠른 날짜 순서로 정렬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늦은 날짜 순서로 정렬 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17907" marR="17907" marT="21046" marB="21046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가장 마지막에 나온다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가장 먼저 나온다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7907" marR="17907" marT="21046" marB="21046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204" name="Rectangle 1">
            <a:extLst>
              <a:ext uri="{FF2B5EF4-FFF2-40B4-BE49-F238E27FC236}">
                <a16:creationId xmlns:a16="http://schemas.microsoft.com/office/drawing/2014/main" id="{21B5FCA9-55D7-44EB-A85D-A686EF5843C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ko-K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제목 1">
            <a:extLst>
              <a:ext uri="{FF2B5EF4-FFF2-40B4-BE49-F238E27FC236}">
                <a16:creationId xmlns:a16="http://schemas.microsoft.com/office/drawing/2014/main" id="{D815E738-9200-6A9E-9B1E-BFC1B058A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정렬 방식에 여러 가지 조건 제시</a:t>
            </a:r>
          </a:p>
        </p:txBody>
      </p:sp>
      <p:sp>
        <p:nvSpPr>
          <p:cNvPr id="89091" name="내용 개체 틀 2">
            <a:extLst>
              <a:ext uri="{FF2B5EF4-FFF2-40B4-BE49-F238E27FC236}">
                <a16:creationId xmlns:a16="http://schemas.microsoft.com/office/drawing/2014/main" id="{AF3FD445-84C9-5C0F-EFDB-9D4D5E2291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ko-KR" altLang="en-US" dirty="0"/>
              <a:t>급여를 많이 받는 사람부터 적게 받는 사람 순으로 순차적으로 출력하는 결과 화면을 살펴보면 동일한 급여를 받는 사람이 존재합니다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급여가 같은 사람이 존재할 경우 이름의 철자가 빠른 사람부터 출력되도록 하려면 정렬 방식을 여러 가지로 지정해야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E2011D-3781-4636-956E-1D51872ED72C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2924175"/>
          <a:ext cx="8001000" cy="11334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34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895" marB="178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BY SAL DESC, ENAME ASC;</a:t>
                      </a:r>
                    </a:p>
                  </a:txBody>
                  <a:tcPr marL="17907" marR="17907" marT="17895" marB="178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0A8DE-A4AC-2F73-F446-0FF09F54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7D0CD-08DA-FC33-EBB6-47A246469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b="1" dirty="0"/>
              <a:t>insert </a:t>
            </a:r>
          </a:p>
          <a:p>
            <a:pPr lvl="1"/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insert into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테이블명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(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1,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2, 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피드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3,...) values (‘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1’, ‘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2’, ‘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3’,...); </a:t>
            </a:r>
          </a:p>
          <a:p>
            <a:pPr lvl="1"/>
            <a:endParaRPr lang="ko-KR" altLang="ko-KR" sz="2000" b="1" dirty="0">
              <a:effectLst/>
              <a:latin typeface="Abadi" panose="020B0604020104020204" pitchFamily="34" charset="0"/>
              <a:cs typeface="나눔고딕코딩"/>
            </a:endParaRPr>
          </a:p>
          <a:p>
            <a:r>
              <a:rPr lang="en-US" altLang="ko-KR" sz="2000" b="1" dirty="0"/>
              <a:t>update</a:t>
            </a:r>
          </a:p>
          <a:p>
            <a:pPr lvl="1"/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update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테이블명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set 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1=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1, </a:t>
            </a:r>
            <a:r>
              <a:rPr lang="ko-KR" altLang="ko-KR" sz="2000" b="1" dirty="0" err="1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필드명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2=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값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 2,... where </a:t>
            </a:r>
            <a:r>
              <a:rPr lang="ko-KR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조건식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나눔고딕코딩"/>
              </a:rPr>
              <a:t>; </a:t>
            </a:r>
          </a:p>
          <a:p>
            <a:pPr lvl="1"/>
            <a:endParaRPr lang="ko-KR" altLang="ko-KR" sz="2000" b="1" dirty="0">
              <a:effectLst/>
              <a:latin typeface="Abadi" panose="020B0604020104020204" pitchFamily="34" charset="0"/>
              <a:cs typeface="나눔고딕코딩"/>
            </a:endParaRPr>
          </a:p>
          <a:p>
            <a:r>
              <a:rPr lang="en-US" altLang="ko-KR" sz="2000" b="1" dirty="0"/>
              <a:t>delete</a:t>
            </a:r>
          </a:p>
          <a:p>
            <a:pPr lvl="1"/>
            <a:r>
              <a:rPr lang="en-US" altLang="ko-KR" sz="2000" b="1" kern="0" dirty="0">
                <a:effectLst/>
                <a:latin typeface="나눔명조"/>
                <a:cs typeface="맑은 고딕" panose="020B0503020000020004" pitchFamily="50" charset="-127"/>
              </a:rPr>
              <a:t>delete from guestbook where id=1</a:t>
            </a:r>
            <a:endParaRPr lang="en-US" altLang="ko-KR" sz="2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3349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63B35-C1CF-44CF-3B77-33449DC2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</a:t>
            </a:r>
            <a:r>
              <a:rPr lang="ko-KR" altLang="en-US" dirty="0"/>
              <a:t> 명령어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07BCF5-B11E-D2D5-C7DA-622B6A74E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values(8000, '</a:t>
            </a:r>
            <a:r>
              <a:rPr lang="ko-KR" altLang="en-US" dirty="0"/>
              <a:t>홍길동</a:t>
            </a:r>
            <a:r>
              <a:rPr lang="en-US" altLang="ko-KR" dirty="0"/>
              <a:t>');</a:t>
            </a:r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values(8000, '</a:t>
            </a:r>
            <a:r>
              <a:rPr lang="ko-KR" altLang="en-US" dirty="0"/>
              <a:t>임꺽정</a:t>
            </a:r>
            <a:r>
              <a:rPr lang="en-US" altLang="ko-KR" dirty="0"/>
              <a:t>’);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-- </a:t>
            </a:r>
            <a:r>
              <a:rPr lang="en-US" altLang="ko-KR" dirty="0" err="1">
                <a:solidFill>
                  <a:srgbClr val="FF0000"/>
                </a:solidFill>
              </a:rPr>
              <a:t>empno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primary key</a:t>
            </a:r>
            <a:r>
              <a:rPr lang="ko-KR" altLang="en-US" dirty="0">
                <a:solidFill>
                  <a:srgbClr val="FF0000"/>
                </a:solidFill>
              </a:rPr>
              <a:t>가 없어서 </a:t>
            </a:r>
            <a:r>
              <a:rPr lang="en-US" altLang="ko-KR" dirty="0">
                <a:solidFill>
                  <a:srgbClr val="FF0000"/>
                </a:solidFill>
              </a:rPr>
              <a:t>insert </a:t>
            </a:r>
            <a:r>
              <a:rPr lang="ko-KR" altLang="en-US" dirty="0">
                <a:solidFill>
                  <a:srgbClr val="FF0000"/>
                </a:solidFill>
              </a:rPr>
              <a:t>시 오류가 발생하지 않음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-- </a:t>
            </a:r>
            <a:r>
              <a:rPr lang="ko-KR" altLang="en-US" dirty="0">
                <a:solidFill>
                  <a:srgbClr val="FF0000"/>
                </a:solidFill>
              </a:rPr>
              <a:t>현재는 </a:t>
            </a:r>
            <a:r>
              <a:rPr lang="en-US" altLang="ko-KR" dirty="0" err="1">
                <a:solidFill>
                  <a:srgbClr val="FF0000"/>
                </a:solidFill>
              </a:rPr>
              <a:t>empno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값이 중복되어서 </a:t>
            </a:r>
            <a:r>
              <a:rPr lang="en-US" altLang="ko-KR" dirty="0">
                <a:solidFill>
                  <a:srgbClr val="FF0000"/>
                </a:solidFill>
              </a:rPr>
              <a:t>primary key </a:t>
            </a:r>
            <a:r>
              <a:rPr lang="ko-KR" altLang="en-US" dirty="0">
                <a:solidFill>
                  <a:srgbClr val="FF0000"/>
                </a:solidFill>
              </a:rPr>
              <a:t>지정을 못함 </a:t>
            </a:r>
          </a:p>
          <a:p>
            <a:r>
              <a:rPr lang="en-US" altLang="ko-KR" dirty="0"/>
              <a:t>alter table emp add constraint primary key(</a:t>
            </a:r>
            <a:r>
              <a:rPr lang="en-US" altLang="ko-KR" dirty="0" err="1"/>
              <a:t>empno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마지막에 추가한 임꺽정 데이터를 삭제해야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delete from emp where </a:t>
            </a:r>
            <a:r>
              <a:rPr lang="en-US" altLang="ko-KR" dirty="0" err="1"/>
              <a:t>ename</a:t>
            </a:r>
            <a:r>
              <a:rPr lang="en-US" altLang="ko-KR" dirty="0"/>
              <a:t>='</a:t>
            </a:r>
            <a:r>
              <a:rPr lang="ko-KR" altLang="en-US" dirty="0"/>
              <a:t>임꺽정</a:t>
            </a:r>
            <a:r>
              <a:rPr lang="en-US" altLang="ko-KR" dirty="0"/>
              <a:t>';</a:t>
            </a:r>
          </a:p>
          <a:p>
            <a:r>
              <a:rPr lang="en-US" altLang="ko-KR" dirty="0"/>
              <a:t>alter table emp add constraint primary key(</a:t>
            </a:r>
            <a:r>
              <a:rPr lang="en-US" altLang="ko-KR" dirty="0" err="1"/>
              <a:t>empno</a:t>
            </a:r>
            <a:r>
              <a:rPr lang="en-US" altLang="ko-KR" dirty="0"/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E1B83-6C78-131A-2322-D951474C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23" y="3466407"/>
            <a:ext cx="784016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284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9E13B-74B4-1237-CD40-4683EA03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</a:t>
            </a:r>
            <a:r>
              <a:rPr lang="ko-KR" altLang="en-US" dirty="0"/>
              <a:t> 명령어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585E73-88BB-74F9-6069-C84E24B4B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values(8000, '</a:t>
            </a:r>
            <a:r>
              <a:rPr lang="ko-KR" altLang="en-US" dirty="0"/>
              <a:t>임꺽정</a:t>
            </a:r>
            <a:r>
              <a:rPr lang="en-US" altLang="ko-KR" dirty="0"/>
              <a:t>’);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primary key </a:t>
            </a:r>
            <a:r>
              <a:rPr lang="ko-KR" altLang="en-US" dirty="0"/>
              <a:t>의 역할임</a:t>
            </a:r>
            <a:endParaRPr lang="en-US" altLang="ko-KR" dirty="0"/>
          </a:p>
          <a:p>
            <a:r>
              <a:rPr lang="en-US" altLang="ko-KR" dirty="0"/>
              <a:t>‘ </a:t>
            </a:r>
            <a:r>
              <a:rPr lang="ko-KR" altLang="en-US" dirty="0"/>
              <a:t>가 데이터로 전달되어야 </a:t>
            </a:r>
            <a:r>
              <a:rPr lang="ko-KR" altLang="en-US" dirty="0" err="1"/>
              <a:t>할때는</a:t>
            </a:r>
            <a:r>
              <a:rPr lang="ko-KR" altLang="en-US" dirty="0"/>
              <a:t> </a:t>
            </a:r>
            <a:r>
              <a:rPr lang="en-US" altLang="ko-KR" dirty="0"/>
              <a:t>‘’ </a:t>
            </a:r>
            <a:r>
              <a:rPr lang="ko-KR" altLang="en-US" dirty="0"/>
              <a:t>두개로 바꿔서 넣어야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values(8001, '</a:t>
            </a:r>
            <a:r>
              <a:rPr lang="ko-KR" altLang="en-US" dirty="0"/>
              <a:t>임꺽정</a:t>
            </a:r>
            <a:r>
              <a:rPr lang="en-US" altLang="ko-KR" dirty="0"/>
              <a:t>');</a:t>
            </a:r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values(8002, '</a:t>
            </a:r>
            <a:r>
              <a:rPr lang="en-US" altLang="ko-KR" dirty="0" err="1"/>
              <a:t>Tom''s</a:t>
            </a:r>
            <a:r>
              <a:rPr lang="en-US" altLang="ko-KR" dirty="0"/>
              <a:t>');</a:t>
            </a:r>
          </a:p>
          <a:p>
            <a:r>
              <a:rPr lang="en-US" altLang="ko-KR" dirty="0"/>
              <a:t>insert into emp(</a:t>
            </a:r>
            <a:r>
              <a:rPr lang="en-US" altLang="ko-KR" dirty="0" err="1"/>
              <a:t>empno</a:t>
            </a:r>
            <a:r>
              <a:rPr lang="en-US" altLang="ko-KR" dirty="0"/>
              <a:t>, </a:t>
            </a:r>
            <a:r>
              <a:rPr lang="en-US" altLang="ko-KR" dirty="0" err="1"/>
              <a:t>ename</a:t>
            </a:r>
            <a:r>
              <a:rPr lang="en-US" altLang="ko-KR" dirty="0"/>
              <a:t>) values(8003, '''</a:t>
            </a:r>
            <a:r>
              <a:rPr lang="ko-KR" altLang="en-US" dirty="0"/>
              <a:t>장길산산</a:t>
            </a:r>
            <a:r>
              <a:rPr lang="en-US" altLang="ko-KR" dirty="0"/>
              <a:t>''');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99E392-00F6-AC35-9B2C-E1580E70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8" y="1987489"/>
            <a:ext cx="819264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863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539CD-1481-189A-D97D-F59CC6E4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서브쿼리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A2CFB-CFB7-615E-5474-2CE188CBA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서브쿼리란</a:t>
            </a:r>
            <a:r>
              <a:rPr lang="ko-KR" altLang="en-US" dirty="0"/>
              <a:t> 쿼리 안에 있는 또 다른 쿼리를 말합니다</a:t>
            </a:r>
            <a:r>
              <a:rPr lang="en-US" altLang="ko-KR" dirty="0"/>
              <a:t>. </a:t>
            </a:r>
            <a:r>
              <a:rPr lang="ko-KR" altLang="en-US" dirty="0" err="1"/>
              <a:t>서브쿼리가</a:t>
            </a:r>
            <a:r>
              <a:rPr lang="ko-KR" altLang="en-US" dirty="0"/>
              <a:t> 메인보다 먼저 실행되고 그 실행 결과를 가지고 </a:t>
            </a:r>
            <a:r>
              <a:rPr lang="ko-KR" altLang="en-US" dirty="0" err="1"/>
              <a:t>메인쿼리를</a:t>
            </a:r>
            <a:r>
              <a:rPr lang="ko-KR" altLang="en-US" dirty="0"/>
              <a:t> 실행합니다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서브쿼리는</a:t>
            </a:r>
            <a:r>
              <a:rPr lang="ko-KR" altLang="en-US" dirty="0"/>
              <a:t> </a:t>
            </a:r>
            <a:r>
              <a:rPr lang="en-US" altLang="ko-KR" dirty="0"/>
              <a:t>select </a:t>
            </a:r>
            <a:r>
              <a:rPr lang="ko-KR" altLang="en-US" dirty="0"/>
              <a:t>절 </a:t>
            </a:r>
            <a:r>
              <a:rPr lang="en-US" altLang="ko-KR" dirty="0"/>
              <a:t>from</a:t>
            </a:r>
            <a:r>
              <a:rPr lang="ko-KR" altLang="en-US" dirty="0"/>
              <a:t>절 </a:t>
            </a:r>
            <a:r>
              <a:rPr lang="en-US" altLang="ko-KR" dirty="0"/>
              <a:t>where </a:t>
            </a:r>
            <a:r>
              <a:rPr lang="ko-KR" altLang="en-US" dirty="0" err="1"/>
              <a:t>절등</a:t>
            </a:r>
            <a:r>
              <a:rPr lang="ko-KR" altLang="en-US" dirty="0"/>
              <a:t> </a:t>
            </a:r>
            <a:r>
              <a:rPr lang="ko-KR" altLang="en-US" dirty="0" err="1"/>
              <a:t>아무곳에나</a:t>
            </a:r>
            <a:r>
              <a:rPr lang="ko-KR" altLang="en-US" dirty="0"/>
              <a:t> 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66DE6D-90AB-BA39-BE18-27068340F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53577"/>
              </p:ext>
            </p:extLst>
          </p:nvPr>
        </p:nvGraphicFramePr>
        <p:xfrm>
          <a:off x="250825" y="3591719"/>
          <a:ext cx="8642349" cy="304800"/>
        </p:xfrm>
        <a:graphic>
          <a:graphicData uri="http://schemas.openxmlformats.org/drawingml/2006/table">
            <a:tbl>
              <a:tblPr/>
              <a:tblGrid>
                <a:gridCol w="1367386">
                  <a:extLst>
                    <a:ext uri="{9D8B030D-6E8A-4147-A177-3AD203B41FA5}">
                      <a16:colId xmlns:a16="http://schemas.microsoft.com/office/drawing/2014/main" val="1330118678"/>
                    </a:ext>
                  </a:extLst>
                </a:gridCol>
                <a:gridCol w="4394180">
                  <a:extLst>
                    <a:ext uri="{9D8B030D-6E8A-4147-A177-3AD203B41FA5}">
                      <a16:colId xmlns:a16="http://schemas.microsoft.com/office/drawing/2014/main" val="1313062541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21398772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WHERE</a:t>
                      </a:r>
                      <a:r>
                        <a:rPr lang="ko-KR" altLang="en-US"/>
                        <a:t>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column = (SELECT ...)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조건 비교용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5896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76E285-CB42-1793-73A6-19A3B7527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454714"/>
              </p:ext>
            </p:extLst>
          </p:nvPr>
        </p:nvGraphicFramePr>
        <p:xfrm>
          <a:off x="250825" y="2479517"/>
          <a:ext cx="8642349" cy="518160"/>
        </p:xfrm>
        <a:graphic>
          <a:graphicData uri="http://schemas.openxmlformats.org/drawingml/2006/table">
            <a:tbl>
              <a:tblPr/>
              <a:tblGrid>
                <a:gridCol w="1395095">
                  <a:extLst>
                    <a:ext uri="{9D8B030D-6E8A-4147-A177-3AD203B41FA5}">
                      <a16:colId xmlns:a16="http://schemas.microsoft.com/office/drawing/2014/main" val="2483888563"/>
                    </a:ext>
                  </a:extLst>
                </a:gridCol>
                <a:gridCol w="4366471">
                  <a:extLst>
                    <a:ext uri="{9D8B030D-6E8A-4147-A177-3AD203B41FA5}">
                      <a16:colId xmlns:a16="http://schemas.microsoft.com/office/drawing/2014/main" val="1422927984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503360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SELECT</a:t>
                      </a:r>
                      <a:r>
                        <a:rPr lang="ko-KR" altLang="en-US"/>
                        <a:t>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name, (SELECT COUNT(*) FROM orders WHERE </a:t>
                      </a:r>
                      <a:r>
                        <a:rPr lang="en-US" dirty="0" err="1"/>
                        <a:t>user_id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u.id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컬럼처럼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747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F306FEE-0315-0994-995B-957E1D7DB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895415"/>
              </p:ext>
            </p:extLst>
          </p:nvPr>
        </p:nvGraphicFramePr>
        <p:xfrm>
          <a:off x="328410" y="4277201"/>
          <a:ext cx="8642349" cy="555264"/>
        </p:xfrm>
        <a:graphic>
          <a:graphicData uri="http://schemas.openxmlformats.org/drawingml/2006/table">
            <a:tbl>
              <a:tblPr/>
              <a:tblGrid>
                <a:gridCol w="1284259">
                  <a:extLst>
                    <a:ext uri="{9D8B030D-6E8A-4147-A177-3AD203B41FA5}">
                      <a16:colId xmlns:a16="http://schemas.microsoft.com/office/drawing/2014/main" val="664643407"/>
                    </a:ext>
                  </a:extLst>
                </a:gridCol>
                <a:gridCol w="4477307">
                  <a:extLst>
                    <a:ext uri="{9D8B030D-6E8A-4147-A177-3AD203B41FA5}">
                      <a16:colId xmlns:a16="http://schemas.microsoft.com/office/drawing/2014/main" val="1345099843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2379017192"/>
                    </a:ext>
                  </a:extLst>
                </a:gridCol>
              </a:tblGrid>
              <a:tr h="555264"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  <a:r>
                        <a:rPr lang="ko-KR" altLang="en-US" dirty="0"/>
                        <a:t>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(SELECT * FROM table) AS 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서브쿼리를</a:t>
                      </a:r>
                      <a:r>
                        <a:rPr lang="ko-KR" altLang="en-US" dirty="0"/>
                        <a:t> 테이블처럼 사용</a:t>
                      </a:r>
                      <a:endParaRPr lang="en-US" altLang="ko-KR" dirty="0"/>
                    </a:p>
                    <a:p>
                      <a:r>
                        <a:rPr lang="en-US" altLang="ko-KR" dirty="0"/>
                        <a:t>inline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view</a:t>
                      </a:r>
                      <a:r>
                        <a:rPr lang="ko-KR" altLang="en-US" dirty="0"/>
                        <a:t>처럼 사용한다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1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2059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878D3-8357-CCD4-3BB3-ED71F5F8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서브쿼리</a:t>
            </a:r>
            <a:r>
              <a:rPr lang="ko-KR" altLang="en-US" dirty="0"/>
              <a:t>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9B43F5-987E-85F9-9483-8137E9EE1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스칼라 </a:t>
            </a:r>
            <a:r>
              <a:rPr lang="ko-KR" altLang="en-US" dirty="0" err="1"/>
              <a:t>서브쿼리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결과가 </a:t>
            </a:r>
            <a:r>
              <a:rPr lang="en-US" altLang="ko-KR" dirty="0"/>
              <a:t>1</a:t>
            </a:r>
            <a:r>
              <a:rPr lang="ko-KR" altLang="en-US" dirty="0"/>
              <a:t>개 값만 나옴</a:t>
            </a:r>
            <a:r>
              <a:rPr lang="en-US" altLang="ko-KR" dirty="0"/>
              <a:t>), select</a:t>
            </a:r>
            <a:r>
              <a:rPr lang="ko-KR" altLang="en-US" dirty="0"/>
              <a:t>절</a:t>
            </a:r>
            <a:endParaRPr lang="en-US" altLang="ko-KR" dirty="0"/>
          </a:p>
          <a:p>
            <a:pPr lvl="1"/>
            <a:r>
              <a:rPr lang="ko-KR" altLang="en-US" dirty="0" err="1"/>
              <a:t>서브쿼리</a:t>
            </a:r>
            <a:r>
              <a:rPr lang="ko-KR" altLang="en-US" dirty="0"/>
              <a:t> 실행 결과가 값 하나임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다중행</a:t>
            </a:r>
            <a:r>
              <a:rPr lang="ko-KR" altLang="en-US" dirty="0"/>
              <a:t> </a:t>
            </a:r>
            <a:r>
              <a:rPr lang="ko-KR" altLang="en-US" dirty="0" err="1"/>
              <a:t>서브쿼리</a:t>
            </a:r>
            <a:r>
              <a:rPr lang="ko-KR" altLang="en-US" dirty="0"/>
              <a:t> </a:t>
            </a:r>
            <a:r>
              <a:rPr lang="en-US" altLang="ko-KR" dirty="0"/>
              <a:t>(IN, ANY, ALL </a:t>
            </a:r>
            <a:r>
              <a:rPr lang="ko-KR" altLang="en-US" dirty="0"/>
              <a:t>등과 함께 사용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서브쿼리</a:t>
            </a:r>
            <a:r>
              <a:rPr lang="ko-KR" altLang="en-US" dirty="0"/>
              <a:t> 결과가 </a:t>
            </a:r>
            <a:r>
              <a:rPr lang="ko-KR" altLang="en-US" dirty="0" err="1"/>
              <a:t>여러개의</a:t>
            </a:r>
            <a:r>
              <a:rPr lang="ko-KR" altLang="en-US" dirty="0"/>
              <a:t> 행이다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로 해석됨 </a:t>
            </a:r>
            <a:endParaRPr lang="en-US" altLang="ko-KR" dirty="0"/>
          </a:p>
          <a:p>
            <a:pPr lvl="2"/>
            <a:r>
              <a:rPr lang="en-US" altLang="ko-KR" dirty="0"/>
              <a:t>any </a:t>
            </a:r>
            <a:r>
              <a:rPr lang="ko-KR" altLang="en-US" dirty="0"/>
              <a:t>부등호 </a:t>
            </a:r>
            <a:r>
              <a:rPr lang="en-US" altLang="ko-KR" dirty="0"/>
              <a:t>or </a:t>
            </a:r>
            <a:r>
              <a:rPr lang="ko-KR" altLang="en-US" dirty="0"/>
              <a:t>부등호 </a:t>
            </a:r>
            <a:r>
              <a:rPr lang="en-US" altLang="ko-KR" dirty="0"/>
              <a:t>or </a:t>
            </a:r>
            <a:r>
              <a:rPr lang="ko-KR" altLang="en-US" dirty="0"/>
              <a:t>부등호 </a:t>
            </a:r>
            <a:r>
              <a:rPr lang="en-US" altLang="ko-KR" dirty="0"/>
              <a:t>or </a:t>
            </a:r>
            <a:r>
              <a:rPr lang="ko-KR" altLang="en-US" dirty="0"/>
              <a:t>로 해석됨 </a:t>
            </a:r>
            <a:endParaRPr lang="en-US" altLang="ko-KR" dirty="0"/>
          </a:p>
          <a:p>
            <a:pPr lvl="2"/>
            <a:r>
              <a:rPr lang="en-US" altLang="ko-KR" dirty="0"/>
              <a:t>all </a:t>
            </a:r>
            <a:r>
              <a:rPr lang="ko-KR" altLang="en-US" dirty="0"/>
              <a:t>등호 </a:t>
            </a:r>
            <a:r>
              <a:rPr lang="en-US" altLang="ko-KR" dirty="0"/>
              <a:t>or </a:t>
            </a:r>
            <a:r>
              <a:rPr lang="ko-KR" altLang="en-US" dirty="0"/>
              <a:t>등호 </a:t>
            </a:r>
            <a:r>
              <a:rPr lang="en-US" altLang="ko-KR" dirty="0"/>
              <a:t>or </a:t>
            </a:r>
            <a:r>
              <a:rPr lang="ko-KR" altLang="en-US" dirty="0"/>
              <a:t>등호 </a:t>
            </a:r>
            <a:r>
              <a:rPr lang="en-US" altLang="ko-KR" dirty="0"/>
              <a:t>or </a:t>
            </a:r>
            <a:r>
              <a:rPr lang="ko-KR" altLang="en-US" dirty="0"/>
              <a:t>로 해석됨 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상관 </a:t>
            </a:r>
            <a:r>
              <a:rPr lang="ko-KR" altLang="en-US" dirty="0" err="1"/>
              <a:t>서브쿼리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외부 쿼리의 값을 내부 쿼리에서 참조한다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9355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A6C48-2139-C8C8-C8A2-B80478D0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</a:t>
            </a:r>
            <a:r>
              <a:rPr lang="ko-KR" altLang="en-US" dirty="0"/>
              <a:t>와 </a:t>
            </a:r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21961-62B8-E26A-F47F-DD2CC9EE9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-- </a:t>
            </a:r>
            <a:r>
              <a:rPr lang="ko-KR" altLang="en-US" dirty="0"/>
              <a:t>특정 직원</a:t>
            </a:r>
            <a:r>
              <a:rPr lang="en-US" altLang="ko-KR" dirty="0"/>
              <a:t>(SCOTT)</a:t>
            </a:r>
            <a:r>
              <a:rPr lang="ko-KR" altLang="en-US" dirty="0"/>
              <a:t>의 급여를 </a:t>
            </a:r>
            <a:r>
              <a:rPr lang="en-US" altLang="ko-KR" dirty="0"/>
              <a:t>3500</a:t>
            </a:r>
            <a:r>
              <a:rPr lang="ko-KR" altLang="en-US" dirty="0"/>
              <a:t>으로 변경</a:t>
            </a:r>
          </a:p>
          <a:p>
            <a:r>
              <a:rPr lang="en-US" altLang="ko-KR" dirty="0"/>
              <a:t>UPDATE EMP SET </a:t>
            </a:r>
            <a:r>
              <a:rPr lang="en-US" altLang="ko-KR" dirty="0" err="1"/>
              <a:t>sal</a:t>
            </a:r>
            <a:r>
              <a:rPr lang="en-US" altLang="ko-KR" dirty="0"/>
              <a:t> = 3500 WHERE </a:t>
            </a:r>
            <a:r>
              <a:rPr lang="en-US" altLang="ko-KR" dirty="0" err="1"/>
              <a:t>ENAME</a:t>
            </a:r>
            <a:r>
              <a:rPr lang="en-US" altLang="ko-KR" dirty="0"/>
              <a:t> = 'SCOTT';</a:t>
            </a:r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전체 직원의 급여를 </a:t>
            </a:r>
            <a:r>
              <a:rPr lang="en-US" altLang="ko-KR" dirty="0"/>
              <a:t>10% </a:t>
            </a:r>
            <a:r>
              <a:rPr lang="ko-KR" altLang="en-US" dirty="0"/>
              <a:t>인상</a:t>
            </a:r>
          </a:p>
          <a:p>
            <a:r>
              <a:rPr lang="en-US" altLang="ko-KR" dirty="0"/>
              <a:t>UPDATE EMP SET </a:t>
            </a:r>
            <a:r>
              <a:rPr lang="en-US" altLang="ko-KR" dirty="0" err="1"/>
              <a:t>sal</a:t>
            </a:r>
            <a:r>
              <a:rPr lang="en-US" altLang="ko-KR" dirty="0"/>
              <a:t> = </a:t>
            </a:r>
            <a:r>
              <a:rPr lang="en-US" altLang="ko-KR" dirty="0" err="1"/>
              <a:t>sal</a:t>
            </a:r>
            <a:r>
              <a:rPr lang="en-US" altLang="ko-KR" dirty="0"/>
              <a:t> * 1.10;</a:t>
            </a:r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특정 직원</a:t>
            </a:r>
            <a:r>
              <a:rPr lang="en-US" altLang="ko-KR" dirty="0"/>
              <a:t>(</a:t>
            </a:r>
            <a:r>
              <a:rPr lang="en-US" altLang="ko-KR" dirty="0" err="1"/>
              <a:t>ENAME</a:t>
            </a:r>
            <a:r>
              <a:rPr lang="ko-KR" altLang="en-US" dirty="0"/>
              <a:t>이 </a:t>
            </a:r>
            <a:r>
              <a:rPr lang="en-US" altLang="ko-KR" dirty="0"/>
              <a:t>'MARTIN') </a:t>
            </a:r>
            <a:r>
              <a:rPr lang="ko-KR" altLang="en-US" dirty="0"/>
              <a:t>삭제</a:t>
            </a:r>
          </a:p>
          <a:p>
            <a:r>
              <a:rPr lang="en-US" altLang="ko-KR" dirty="0"/>
              <a:t>DELETE FROM EMP WHERE </a:t>
            </a:r>
            <a:r>
              <a:rPr lang="en-US" altLang="ko-KR" dirty="0" err="1"/>
              <a:t>ENAME</a:t>
            </a:r>
            <a:r>
              <a:rPr lang="en-US" altLang="ko-KR" dirty="0"/>
              <a:t> = 'MARTIN';</a:t>
            </a:r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급여가 </a:t>
            </a:r>
            <a:r>
              <a:rPr lang="en-US" altLang="ko-KR" dirty="0"/>
              <a:t>1200 </a:t>
            </a:r>
            <a:r>
              <a:rPr lang="ko-KR" altLang="en-US" dirty="0"/>
              <a:t>이하인 직원 삭제</a:t>
            </a:r>
          </a:p>
          <a:p>
            <a:r>
              <a:rPr lang="en-US" altLang="ko-KR" dirty="0"/>
              <a:t>DELETE FROM EMP WHERE </a:t>
            </a:r>
            <a:r>
              <a:rPr lang="en-US" altLang="ko-KR" dirty="0" err="1"/>
              <a:t>sal</a:t>
            </a:r>
            <a:r>
              <a:rPr lang="en-US" altLang="ko-KR" dirty="0"/>
              <a:t> &lt;= 1200;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2772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510AB-88F8-2B7C-9761-90A4CBAF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CAFA4-0538-4E17-ED94-5A2B6B3FD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INNER JOIN	</a:t>
            </a:r>
            <a:r>
              <a:rPr lang="ko-KR" altLang="en-US" dirty="0"/>
              <a:t>두 테이블 모두에 일치하는 값이 있는 행만 가져옴</a:t>
            </a:r>
          </a:p>
          <a:p>
            <a:endParaRPr lang="en-US" altLang="ko-KR" dirty="0"/>
          </a:p>
          <a:p>
            <a:r>
              <a:rPr lang="en-US" altLang="ko-KR" dirty="0"/>
              <a:t>LEFT JOIN (</a:t>
            </a:r>
            <a:r>
              <a:rPr lang="ko-KR" altLang="en-US" dirty="0"/>
              <a:t>또는 </a:t>
            </a:r>
            <a:r>
              <a:rPr lang="en-US" altLang="ko-KR" dirty="0"/>
              <a:t>LEFT OUTER JOIN)	</a:t>
            </a:r>
            <a:r>
              <a:rPr lang="ko-KR" altLang="en-US" dirty="0"/>
              <a:t>왼쪽 테이블의 모든 행 </a:t>
            </a:r>
            <a:r>
              <a:rPr lang="en-US" altLang="ko-KR" dirty="0"/>
              <a:t>+ </a:t>
            </a:r>
            <a:r>
              <a:rPr lang="ko-KR" altLang="en-US" dirty="0"/>
              <a:t>오른쪽 일치하는 값</a:t>
            </a:r>
          </a:p>
          <a:p>
            <a:endParaRPr lang="en-US" altLang="ko-KR" dirty="0"/>
          </a:p>
          <a:p>
            <a:r>
              <a:rPr lang="en-US" altLang="ko-KR" dirty="0"/>
              <a:t>RIGHT JOIN (</a:t>
            </a:r>
            <a:r>
              <a:rPr lang="ko-KR" altLang="en-US" dirty="0"/>
              <a:t>또는 </a:t>
            </a:r>
            <a:r>
              <a:rPr lang="en-US" altLang="ko-KR" dirty="0"/>
              <a:t>RIGHT OUTER JOIN)	</a:t>
            </a:r>
            <a:r>
              <a:rPr lang="ko-KR" altLang="en-US" dirty="0"/>
              <a:t>오른쪽 테이블의 모든 행 </a:t>
            </a:r>
            <a:r>
              <a:rPr lang="en-US" altLang="ko-KR" dirty="0"/>
              <a:t>+ </a:t>
            </a:r>
            <a:r>
              <a:rPr lang="ko-KR" altLang="en-US" dirty="0"/>
              <a:t>왼쪽 일치하는 값</a:t>
            </a:r>
          </a:p>
          <a:p>
            <a:endParaRPr lang="en-US" altLang="ko-KR" dirty="0"/>
          </a:p>
          <a:p>
            <a:r>
              <a:rPr lang="en-US" altLang="ko-KR" dirty="0"/>
              <a:t>FULL OUTER JOIN	</a:t>
            </a:r>
            <a:r>
              <a:rPr lang="ko-KR" altLang="en-US" dirty="0"/>
              <a:t>두 테이블의 모든 행 </a:t>
            </a:r>
            <a:r>
              <a:rPr lang="en-US" altLang="ko-KR" dirty="0"/>
              <a:t>(MySQL</a:t>
            </a:r>
            <a:r>
              <a:rPr lang="ko-KR" altLang="en-US" dirty="0"/>
              <a:t>에서는 직접 지원 </a:t>
            </a:r>
            <a:r>
              <a:rPr lang="en-US" altLang="ko-KR" dirty="0"/>
              <a:t>X → UNION</a:t>
            </a:r>
            <a:r>
              <a:rPr lang="ko-KR" altLang="en-US" dirty="0"/>
              <a:t>으로 가능함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CROSS JOIN	</a:t>
            </a:r>
            <a:r>
              <a:rPr lang="ko-KR" altLang="en-US" dirty="0"/>
              <a:t>두 테이블의 모든 조합 </a:t>
            </a:r>
            <a:r>
              <a:rPr lang="en-US" altLang="ko-KR" dirty="0"/>
              <a:t>(</a:t>
            </a:r>
            <a:r>
              <a:rPr lang="ko-KR" altLang="en-US" dirty="0"/>
              <a:t>데카르트 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SELF JOIN	</a:t>
            </a:r>
            <a:r>
              <a:rPr lang="ko-KR" altLang="en-US" dirty="0"/>
              <a:t>같은 테이블을 스스로와 </a:t>
            </a:r>
            <a:r>
              <a:rPr lang="en-US" altLang="ko-KR" dirty="0"/>
              <a:t>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4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046CB-F2E8-6093-5833-B92BFCF0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6631F-F9EB-AC32-9B68-E0394480A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056" y="5663738"/>
            <a:ext cx="6005888" cy="471055"/>
          </a:xfrm>
        </p:spPr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velog.io</a:t>
            </a:r>
            <a:r>
              <a:rPr lang="en-US" altLang="ko-KR" dirty="0"/>
              <a:t>/@</a:t>
            </a:r>
            <a:r>
              <a:rPr lang="en-US" altLang="ko-KR" dirty="0" err="1"/>
              <a:t>youjung</a:t>
            </a:r>
            <a:r>
              <a:rPr lang="en-US" altLang="ko-KR" dirty="0"/>
              <a:t>/g/MySQL-JOIN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74E627-3FC7-A44F-874F-68119387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2" y="1153076"/>
            <a:ext cx="8522305" cy="43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7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48F8E-FE58-45E8-8505-56FE7715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 설정하기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FB81FA-E6CE-4353-8E26-AE1780246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고급탭 </a:t>
            </a:r>
            <a:r>
              <a:rPr lang="en-US" altLang="ko-KR"/>
              <a:t>- </a:t>
            </a:r>
            <a:r>
              <a:rPr lang="ko-KR" altLang="en-US"/>
              <a:t>환경변수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7DAD1-5878-4660-A828-67DD954F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42" y="1828784"/>
            <a:ext cx="4312950" cy="39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257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780F1-ED1D-684A-1EAE-E2F60FA6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D36DF-994D-78DF-74F3-722395C5D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테이블과 </a:t>
            </a:r>
            <a:r>
              <a:rPr lang="ko-KR" altLang="en-US" dirty="0" err="1"/>
              <a:t>드리븐</a:t>
            </a:r>
            <a:r>
              <a:rPr lang="ko-KR" altLang="en-US" dirty="0"/>
              <a:t> 테이블 </a:t>
            </a:r>
            <a:endParaRPr lang="en-US" altLang="ko-KR" dirty="0"/>
          </a:p>
          <a:p>
            <a:r>
              <a:rPr lang="ko-KR" altLang="en-US" dirty="0" err="1"/>
              <a:t>드라이빙</a:t>
            </a:r>
            <a:r>
              <a:rPr lang="ko-KR" altLang="en-US" dirty="0"/>
              <a:t> 테이블은 조인에서 먼저 접근하는 테이블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드라이븐 테이블은 조인에서 나중에 접근하는 테이블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테이블에서 나온 결과를 기준으로 </a:t>
            </a:r>
            <a:r>
              <a:rPr lang="ko-KR" altLang="en-US" b="1" dirty="0"/>
              <a:t>나중에 조회되는 테이블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E.EMPNO</a:t>
            </a:r>
            <a:r>
              <a:rPr lang="en-US" altLang="ko-KR" dirty="0"/>
              <a:t>, </a:t>
            </a:r>
            <a:r>
              <a:rPr lang="en-US" altLang="ko-KR" dirty="0" err="1"/>
              <a:t>E.ENAME</a:t>
            </a:r>
            <a:r>
              <a:rPr lang="en-US" altLang="ko-KR" dirty="0"/>
              <a:t>, </a:t>
            </a:r>
            <a:r>
              <a:rPr lang="en-US" altLang="ko-KR" dirty="0" err="1"/>
              <a:t>E.JOB</a:t>
            </a:r>
            <a:r>
              <a:rPr lang="en-US" altLang="ko-KR" dirty="0"/>
              <a:t>, </a:t>
            </a:r>
            <a:r>
              <a:rPr lang="en-US" altLang="ko-KR" dirty="0" err="1"/>
              <a:t>E.sal</a:t>
            </a:r>
            <a:r>
              <a:rPr lang="en-US" altLang="ko-KR" dirty="0"/>
              <a:t>, </a:t>
            </a:r>
            <a:r>
              <a:rPr lang="en-US" altLang="ko-KR" dirty="0" err="1"/>
              <a:t>D.DNAME</a:t>
            </a:r>
            <a:r>
              <a:rPr lang="en-US" altLang="ko-KR" dirty="0"/>
              <a:t>, </a:t>
            </a:r>
            <a:r>
              <a:rPr lang="en-US" altLang="ko-KR" dirty="0" err="1"/>
              <a:t>D.LOC</a:t>
            </a:r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FROM EMP E</a:t>
            </a:r>
          </a:p>
          <a:p>
            <a:pPr marL="114300" indent="0">
              <a:buNone/>
            </a:pPr>
            <a:r>
              <a:rPr lang="en-US" altLang="ko-KR" dirty="0"/>
              <a:t>inner JOIN DEPT D ON </a:t>
            </a:r>
            <a:r>
              <a:rPr lang="en-US" altLang="ko-KR" dirty="0" err="1"/>
              <a:t>E.DEPTNO</a:t>
            </a:r>
            <a:r>
              <a:rPr lang="en-US" altLang="ko-KR" dirty="0"/>
              <a:t> = </a:t>
            </a:r>
            <a:r>
              <a:rPr lang="en-US" altLang="ko-KR" dirty="0" err="1"/>
              <a:t>D.DEPTNO</a:t>
            </a:r>
            <a:r>
              <a:rPr lang="en-US" altLang="ko-KR" dirty="0"/>
              <a:t>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ko-KR" altLang="en-US" dirty="0" err="1"/>
              <a:t>드라이빙</a:t>
            </a:r>
            <a:r>
              <a:rPr lang="ko-KR" altLang="en-US" dirty="0"/>
              <a:t> 테이블 예시</a:t>
            </a:r>
            <a:r>
              <a:rPr lang="en-US" altLang="ko-KR" dirty="0"/>
              <a:t>)emp </a:t>
            </a:r>
          </a:p>
          <a:p>
            <a:pPr marL="114300" indent="0">
              <a:buNone/>
            </a:pPr>
            <a:r>
              <a:rPr lang="ko-KR" altLang="en-US" dirty="0"/>
              <a:t>드라이븐 테이블 예시</a:t>
            </a:r>
            <a:r>
              <a:rPr lang="en-US" altLang="ko-KR" dirty="0"/>
              <a:t>)dept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3527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BA5D-EA9C-7436-ED2A-81B64422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 선택조건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17B19-0090-FF6A-1195-4B82AE458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필터 조건이 많은 테이블</a:t>
            </a:r>
            <a:r>
              <a:rPr lang="en-US" altLang="ko-KR" b="1" dirty="0"/>
              <a:t>(where </a:t>
            </a:r>
            <a:r>
              <a:rPr lang="ko-KR" altLang="en-US" b="1" dirty="0"/>
              <a:t>조건절에서 사용될 테이블</a:t>
            </a:r>
            <a:r>
              <a:rPr lang="en-US" altLang="ko-KR" b="1" dirty="0"/>
              <a:t>) </a:t>
            </a:r>
            <a:r>
              <a:rPr lang="ko-KR" altLang="en-US" b="1" dirty="0"/>
              <a:t>을 </a:t>
            </a:r>
            <a:r>
              <a:rPr lang="ko-KR" altLang="en-US" b="1" dirty="0" err="1"/>
              <a:t>드라이빙으로</a:t>
            </a:r>
            <a:r>
              <a:rPr lang="ko-KR" altLang="en-US" b="1" dirty="0"/>
              <a:t> </a:t>
            </a:r>
            <a:r>
              <a:rPr lang="ko-KR" altLang="en-US" b="1" dirty="0" err="1"/>
              <a:t>하는것이</a:t>
            </a:r>
            <a:r>
              <a:rPr lang="ko-KR" altLang="en-US" b="1" dirty="0"/>
              <a:t> 좋다 </a:t>
            </a:r>
            <a:r>
              <a:rPr lang="en-US" altLang="ko-KR" b="1" dirty="0"/>
              <a:t>– </a:t>
            </a:r>
            <a:r>
              <a:rPr lang="ko-KR" altLang="en-US" b="1" dirty="0"/>
              <a:t>가급적 반환 개수가 적은 테이블</a:t>
            </a:r>
            <a:r>
              <a:rPr lang="en-US" altLang="ko-KR" b="1" dirty="0"/>
              <a:t>, </a:t>
            </a:r>
            <a:r>
              <a:rPr lang="ko-KR" altLang="en-US" b="1" dirty="0"/>
              <a:t>필터가 조인보다 먼저 적용된다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선택도</a:t>
            </a:r>
            <a:r>
              <a:rPr lang="en-US" altLang="ko-KR" b="1" dirty="0"/>
              <a:t>(Selectivity)</a:t>
            </a:r>
            <a:r>
              <a:rPr lang="ko-KR" altLang="en-US" b="1" dirty="0"/>
              <a:t>가 높은 테이블을 </a:t>
            </a:r>
            <a:r>
              <a:rPr lang="ko-KR" altLang="en-US" b="1" dirty="0" err="1"/>
              <a:t>드라이빙으로</a:t>
            </a:r>
            <a:r>
              <a:rPr lang="ko-KR" altLang="en-US" b="1" dirty="0"/>
              <a:t> </a:t>
            </a:r>
            <a:r>
              <a:rPr lang="ko-KR" altLang="en-US" b="1" dirty="0" err="1"/>
              <a:t>하는것이</a:t>
            </a:r>
            <a:r>
              <a:rPr lang="ko-KR" altLang="en-US" b="1" dirty="0"/>
              <a:t> 좋다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선택도는 </a:t>
            </a:r>
            <a:r>
              <a:rPr lang="ko-KR" altLang="en-US" dirty="0"/>
              <a:t>전체 레코드 중에서 조건에 해당하는 비율이 낮을수록 높음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전체 </a:t>
            </a:r>
            <a:r>
              <a:rPr lang="en-US" altLang="ko-KR" dirty="0"/>
              <a:t>100</a:t>
            </a:r>
            <a:r>
              <a:rPr lang="ko-KR" altLang="en-US" dirty="0"/>
              <a:t>만 건 중 </a:t>
            </a:r>
            <a:r>
              <a:rPr lang="en-US" altLang="ko-KR" dirty="0"/>
              <a:t>10</a:t>
            </a:r>
            <a:r>
              <a:rPr lang="ko-KR" altLang="en-US" dirty="0"/>
              <a:t>건만 </a:t>
            </a:r>
            <a:r>
              <a:rPr lang="en-US" altLang="ko-KR" dirty="0"/>
              <a:t>WHERE </a:t>
            </a:r>
            <a:r>
              <a:rPr lang="ko-KR" altLang="en-US" dirty="0"/>
              <a:t>조건에 걸린다면 선택도가 높다고 </a:t>
            </a:r>
            <a:r>
              <a:rPr lang="ko-KR" altLang="en-US" dirty="0" err="1"/>
              <a:t>할수있다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작은 테이블을 </a:t>
            </a:r>
            <a:r>
              <a:rPr lang="ko-KR" altLang="en-US" b="1" dirty="0" err="1"/>
              <a:t>드라이빙으로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특히 중간 테이블이 클 때</a:t>
            </a:r>
            <a:r>
              <a:rPr lang="en-US" altLang="ko-KR" b="1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작은 테이블 먼저 읽고</a:t>
            </a:r>
            <a:r>
              <a:rPr lang="en-US" altLang="ko-KR" dirty="0"/>
              <a:t>, </a:t>
            </a:r>
            <a:r>
              <a:rPr lang="ko-KR" altLang="en-US" dirty="0"/>
              <a:t>그 결과로 큰 테이블을 조인 디스크 </a:t>
            </a:r>
            <a:r>
              <a:rPr lang="en-US" altLang="ko-KR" dirty="0"/>
              <a:t>I/O, </a:t>
            </a:r>
            <a:r>
              <a:rPr lang="ko-KR" altLang="en-US" dirty="0"/>
              <a:t>조인 비용 줄이기 유리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  <a:p>
            <a:r>
              <a:rPr lang="ko-KR" altLang="en-US" b="1" dirty="0"/>
              <a:t>인덱스가 있는 테이블을 </a:t>
            </a:r>
            <a:r>
              <a:rPr lang="ko-KR" altLang="en-US" b="1" dirty="0" err="1"/>
              <a:t>드리븐으로</a:t>
            </a:r>
            <a:endParaRPr lang="ko-KR" alt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/>
              <a:t>드리븐</a:t>
            </a:r>
            <a:r>
              <a:rPr lang="ko-KR" altLang="en-US" dirty="0"/>
              <a:t> 테이블에 인덱스가 있다면</a:t>
            </a:r>
            <a:r>
              <a:rPr lang="en-US" altLang="ko-KR" dirty="0"/>
              <a:t>,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결과로 </a:t>
            </a:r>
            <a:r>
              <a:rPr lang="ko-KR" altLang="en-US" b="1" dirty="0"/>
              <a:t>인덱스를 이용한 빠른 검색</a:t>
            </a:r>
            <a:r>
              <a:rPr lang="ko-KR" altLang="en-US" dirty="0"/>
              <a:t>이 가능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597285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AAAC8-80E1-6DF1-B49D-12E37787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639F1-3BA2-41BA-B6D5-E544CE546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별도의 필터나 인덱스가 </a:t>
            </a:r>
            <a:r>
              <a:rPr lang="ko-KR" altLang="en-US" b="1" dirty="0" err="1"/>
              <a:t>없을때는</a:t>
            </a:r>
            <a:r>
              <a:rPr lang="ko-KR" altLang="en-US" b="1" dirty="0"/>
              <a:t> 작은 테이블을 선택하라 </a:t>
            </a:r>
            <a:endParaRPr lang="en-US" altLang="ko-KR" b="1" dirty="0"/>
          </a:p>
          <a:p>
            <a:endParaRPr lang="en-US" altLang="ko-KR" b="1" dirty="0"/>
          </a:p>
          <a:p>
            <a:pPr lvl="1"/>
            <a:r>
              <a:rPr lang="ko-KR" altLang="en-US" b="1" dirty="0"/>
              <a:t>메모리</a:t>
            </a:r>
            <a:r>
              <a:rPr lang="en-US" altLang="ko-KR" b="1" dirty="0"/>
              <a:t>/</a:t>
            </a:r>
            <a:r>
              <a:rPr lang="ko-KR" altLang="en-US" b="1" dirty="0"/>
              <a:t>버퍼 효율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/>
              <a:t>작은 테이블을 먼저 읽으면 메모리에 잘 올라가고</a:t>
            </a:r>
            <a:r>
              <a:rPr lang="en-US" altLang="ko-KR" dirty="0"/>
              <a:t>, </a:t>
            </a:r>
            <a:r>
              <a:rPr lang="ko-KR" altLang="en-US" dirty="0"/>
              <a:t>나중에 큰 테이블과 조인할 때 불필요한 디스크 접근을 줄일 수 있다</a:t>
            </a:r>
            <a:r>
              <a:rPr lang="en-US" altLang="ko-KR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ko-KR" altLang="en-US" b="1" dirty="0"/>
              <a:t>조인 횟수 감소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/>
              <a:t>조인 루프</a:t>
            </a:r>
            <a:r>
              <a:rPr lang="en-US" altLang="ko-KR" dirty="0"/>
              <a:t>(</a:t>
            </a:r>
            <a:r>
              <a:rPr lang="ko-KR" altLang="en-US" dirty="0"/>
              <a:t>중첩 루프 조인 등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</a:t>
            </a:r>
            <a:r>
              <a:rPr lang="ko-KR" altLang="en-US" b="1" dirty="0"/>
              <a:t>건수만큼</a:t>
            </a:r>
            <a:r>
              <a:rPr lang="ko-KR" altLang="en-US" dirty="0"/>
              <a:t> </a:t>
            </a:r>
            <a:r>
              <a:rPr lang="ko-KR" altLang="en-US" dirty="0" err="1"/>
              <a:t>드리븐</a:t>
            </a:r>
            <a:r>
              <a:rPr lang="ko-KR" altLang="en-US" dirty="0"/>
              <a:t> 테이블을 접근하게 되니까</a:t>
            </a:r>
            <a:r>
              <a:rPr lang="en-US" altLang="ko-KR" dirty="0"/>
              <a:t> </a:t>
            </a:r>
            <a:r>
              <a:rPr lang="ko-KR" altLang="en-US" dirty="0"/>
              <a:t>작은 테이블을 </a:t>
            </a:r>
            <a:r>
              <a:rPr lang="ko-KR" altLang="en-US" dirty="0" err="1"/>
              <a:t>드라이빙으로</a:t>
            </a:r>
            <a:r>
              <a:rPr lang="ko-KR" altLang="en-US" dirty="0"/>
              <a:t> 하면 전체 </a:t>
            </a:r>
            <a:r>
              <a:rPr lang="ko-KR" altLang="en-US" dirty="0" err="1"/>
              <a:t>연산량이</a:t>
            </a:r>
            <a:r>
              <a:rPr lang="ko-KR" altLang="en-US" dirty="0"/>
              <a:t> 줄어든다</a:t>
            </a:r>
            <a:r>
              <a:rPr lang="en-US" altLang="ko-KR" dirty="0"/>
              <a:t>.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ko-KR" altLang="en-US" b="1" dirty="0"/>
              <a:t>정렬</a:t>
            </a:r>
            <a:r>
              <a:rPr lang="en-US" altLang="ko-KR" b="1" dirty="0"/>
              <a:t>/</a:t>
            </a:r>
            <a:r>
              <a:rPr lang="ko-KR" altLang="en-US" b="1" dirty="0"/>
              <a:t>임시 테이블 줄이기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/>
              <a:t>작은 테이블을 먼저 읽으면 쿼리 </a:t>
            </a:r>
            <a:r>
              <a:rPr lang="ko-KR" altLang="en-US" dirty="0" err="1"/>
              <a:t>옵티마이저가</a:t>
            </a:r>
            <a:r>
              <a:rPr lang="ko-KR" altLang="en-US" dirty="0"/>
              <a:t> 불필요한 정렬이나 임시 테이블 생성을 생략할 가능성이 커짐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054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8AC2B-54DD-FD9C-CF63-34283A7D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루프 조인</a:t>
            </a:r>
            <a:r>
              <a:rPr lang="en-US" altLang="ko-KR" dirty="0"/>
              <a:t>(Nested loop join)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DE213D-A85E-632E-6714-E22E6E4FA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테이블을 중첩된 반복문처럼 처리하는 조인 방식입니다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드라이빙</a:t>
            </a:r>
            <a:r>
              <a:rPr lang="ko-KR" altLang="en-US" dirty="0"/>
              <a:t> 테이블의 데이터 </a:t>
            </a:r>
            <a:r>
              <a:rPr lang="en-US" altLang="ko-KR" dirty="0"/>
              <a:t>1</a:t>
            </a:r>
            <a:r>
              <a:rPr lang="ko-KR" altLang="en-US" dirty="0"/>
              <a:t>건당 </a:t>
            </a:r>
            <a:r>
              <a:rPr lang="ko-KR" altLang="en-US" dirty="0" err="1"/>
              <a:t>드리븐</a:t>
            </a:r>
            <a:r>
              <a:rPr lang="ko-KR" altLang="en-US" dirty="0"/>
              <a:t> </a:t>
            </a:r>
            <a:r>
              <a:rPr lang="ko-KR" altLang="en-US" dirty="0" err="1"/>
              <a:t>테이브ㄹ을</a:t>
            </a:r>
            <a:r>
              <a:rPr lang="ko-KR" altLang="en-US" dirty="0"/>
              <a:t> 반복해 검색하며 최종적으로 양쪽 테이블에 공통된 </a:t>
            </a:r>
            <a:r>
              <a:rPr lang="ko-KR" altLang="en-US" dirty="0" err="1"/>
              <a:t>데이ㅓ를</a:t>
            </a:r>
            <a:r>
              <a:rPr lang="ko-KR" altLang="en-US" dirty="0"/>
              <a:t> 출력합니다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SELECT *</a:t>
            </a:r>
          </a:p>
          <a:p>
            <a:r>
              <a:rPr lang="en-US" altLang="ko-KR" dirty="0"/>
              <a:t>FROM EMP e</a:t>
            </a:r>
          </a:p>
          <a:p>
            <a:r>
              <a:rPr lang="en-US" altLang="ko-KR" dirty="0"/>
              <a:t>JOIN DEPT d ON </a:t>
            </a:r>
            <a:r>
              <a:rPr lang="en-US" altLang="ko-KR" dirty="0" err="1"/>
              <a:t>e.DEPTNO</a:t>
            </a:r>
            <a:r>
              <a:rPr lang="en-US" altLang="ko-KR" dirty="0"/>
              <a:t> = </a:t>
            </a:r>
            <a:r>
              <a:rPr lang="en-US" altLang="ko-KR" dirty="0" err="1"/>
              <a:t>d.DEPTNO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ko-KR" altLang="en-US" dirty="0" err="1"/>
              <a:t>드라이빙</a:t>
            </a:r>
            <a:r>
              <a:rPr lang="ko-KR" altLang="en-US" dirty="0"/>
              <a:t> 테이블 </a:t>
            </a:r>
            <a:r>
              <a:rPr lang="en-US" altLang="ko-KR" dirty="0"/>
              <a:t>: emp(from</a:t>
            </a:r>
            <a:r>
              <a:rPr lang="ko-KR" altLang="en-US" dirty="0"/>
              <a:t>절 가까이</a:t>
            </a:r>
            <a:r>
              <a:rPr lang="en-US" altLang="ko-KR" dirty="0"/>
              <a:t>) , </a:t>
            </a:r>
            <a:r>
              <a:rPr lang="ko-KR" altLang="en-US" dirty="0" err="1"/>
              <a:t>드리븐</a:t>
            </a:r>
            <a:r>
              <a:rPr lang="ko-KR" altLang="en-US" dirty="0"/>
              <a:t> 테이블 </a:t>
            </a:r>
            <a:r>
              <a:rPr lang="en-US" altLang="ko-KR" dirty="0"/>
              <a:t>: dept </a:t>
            </a:r>
          </a:p>
          <a:p>
            <a:endParaRPr lang="en-US" altLang="ko-KR" dirty="0"/>
          </a:p>
          <a:p>
            <a:r>
              <a:rPr lang="en-US" altLang="ko-KR" dirty="0"/>
              <a:t>join</a:t>
            </a:r>
            <a:r>
              <a:rPr lang="ko-KR" altLang="en-US" dirty="0"/>
              <a:t>이 되는 컬럼에 인덱스가 작성되면 좋습니다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3983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1908E-319B-AE96-906A-65BBE077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블록중첩</a:t>
            </a:r>
            <a:r>
              <a:rPr lang="ko-KR" altLang="en-US" dirty="0"/>
              <a:t> 루프 조인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40E20B-0D36-A37C-DE0C-6AD9424C2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드라이빙</a:t>
            </a:r>
            <a:r>
              <a:rPr lang="ko-KR" altLang="en-US" dirty="0"/>
              <a:t> 테이블에 조인 버퍼라는 개념을 도입함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하나의 테이블에서 블록 단위로 데이터를 읽고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다른 테이블을 그 블록의 각 행과 비교하여 매칭되는 결과를 찾는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조건이 거의 없고 인덱스도 없고 조인 조건이 단순할 때 유용합니다</a:t>
            </a:r>
            <a:r>
              <a:rPr lang="en-US" altLang="ko-KR" dirty="0"/>
              <a:t>. </a:t>
            </a:r>
            <a:r>
              <a:rPr lang="ko-KR" altLang="en-US" dirty="0"/>
              <a:t>데이터가 너무 </a:t>
            </a:r>
            <a:r>
              <a:rPr lang="ko-KR" altLang="en-US" dirty="0" err="1"/>
              <a:t>많을경우에는</a:t>
            </a:r>
            <a:r>
              <a:rPr lang="ko-KR" altLang="en-US" dirty="0"/>
              <a:t> 오히려 느려질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6340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BD48D-C936-5F5C-ED79-9F705BC8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배치키 </a:t>
            </a:r>
            <a:r>
              <a:rPr lang="ko-KR" altLang="en-US" dirty="0" err="1"/>
              <a:t>엑세스</a:t>
            </a:r>
            <a:r>
              <a:rPr lang="ko-KR" altLang="en-US" dirty="0"/>
              <a:t> </a:t>
            </a:r>
            <a:r>
              <a:rPr lang="en-US" altLang="ko-KR" dirty="0"/>
              <a:t>(Batch Key Access, BKA)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9313D-F171-B498-C3BF-E2F5C55F6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일반적으로 </a:t>
            </a:r>
            <a:r>
              <a:rPr lang="en-US" altLang="ko-KR" dirty="0"/>
              <a:t>Nested Loop Join</a:t>
            </a:r>
            <a:r>
              <a:rPr lang="ko-KR" altLang="en-US" dirty="0"/>
              <a:t>에서는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각 행마다 </a:t>
            </a:r>
            <a:r>
              <a:rPr lang="ko-KR" altLang="en-US" dirty="0" err="1"/>
              <a:t>드리븐</a:t>
            </a:r>
            <a:r>
              <a:rPr lang="ko-KR" altLang="en-US" dirty="0"/>
              <a:t> 테이블을 접근하기 때문에 디스크 </a:t>
            </a:r>
            <a:r>
              <a:rPr lang="en-US" altLang="ko-KR" dirty="0"/>
              <a:t>I/O</a:t>
            </a:r>
            <a:r>
              <a:rPr lang="ko-KR" altLang="en-US" dirty="0"/>
              <a:t>가 많고 느릴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BKA</a:t>
            </a:r>
            <a:r>
              <a:rPr lang="ko-KR" altLang="en-US" dirty="0"/>
              <a:t>는 </a:t>
            </a:r>
            <a:r>
              <a:rPr lang="ko-KR" altLang="en-US" dirty="0" err="1"/>
              <a:t>드라이빙</a:t>
            </a:r>
            <a:r>
              <a:rPr lang="ko-KR" altLang="en-US" dirty="0"/>
              <a:t> 테이블의 조인 키 값들을 한꺼번에 모아서 배치로 </a:t>
            </a:r>
            <a:r>
              <a:rPr lang="ko-KR" altLang="en-US" dirty="0" err="1"/>
              <a:t>드리븐</a:t>
            </a:r>
            <a:r>
              <a:rPr lang="ko-KR" altLang="en-US" dirty="0"/>
              <a:t> 테이블을 검색하는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디스크 </a:t>
            </a:r>
            <a:r>
              <a:rPr lang="ko-KR" altLang="en-US" dirty="0" err="1"/>
              <a:t>I</a:t>
            </a:r>
            <a:r>
              <a:rPr lang="ko-KR" altLang="en-US" dirty="0"/>
              <a:t>/</a:t>
            </a:r>
            <a:r>
              <a:rPr lang="ko-KR" altLang="en-US" dirty="0" err="1"/>
              <a:t>O</a:t>
            </a:r>
            <a:r>
              <a:rPr lang="ko-KR" altLang="en-US" dirty="0"/>
              <a:t> 감소 </a:t>
            </a:r>
            <a:r>
              <a:rPr lang="en-US" altLang="ko-KR" dirty="0"/>
              <a:t>: </a:t>
            </a:r>
            <a:r>
              <a:rPr lang="ko-KR" altLang="en-US" dirty="0"/>
              <a:t>여러 키로 한번에 읽기 때문에 디스크 접근 횟수 줄어듦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캐시 효율 향상</a:t>
            </a:r>
            <a:r>
              <a:rPr lang="en-US" altLang="ko-KR" dirty="0"/>
              <a:t>: </a:t>
            </a:r>
            <a:r>
              <a:rPr lang="ko-KR" altLang="en-US" dirty="0"/>
              <a:t>접근 패턴이 더 예측 가능해지고, 버퍼 캐시에 더 잘 적중</a:t>
            </a:r>
          </a:p>
          <a:p>
            <a:endParaRPr lang="en-US" altLang="ko-KR" dirty="0"/>
          </a:p>
          <a:p>
            <a:r>
              <a:rPr lang="ko-KR" altLang="en-US" dirty="0"/>
              <a:t>인덱스를 적극 활용</a:t>
            </a:r>
            <a:r>
              <a:rPr lang="en-US" altLang="ko-KR" dirty="0"/>
              <a:t>:</a:t>
            </a:r>
            <a:r>
              <a:rPr lang="ko-KR" altLang="en-US" dirty="0" err="1"/>
              <a:t>드리븐</a:t>
            </a:r>
            <a:r>
              <a:rPr lang="ko-KR" altLang="en-US" dirty="0"/>
              <a:t> 테이블에 인덱스가 있다면 훨씬 효과적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SET </a:t>
            </a:r>
            <a:r>
              <a:rPr lang="en-US" altLang="ko-KR" dirty="0" err="1"/>
              <a:t>optimizer_switch</a:t>
            </a:r>
            <a:r>
              <a:rPr lang="en-US" altLang="ko-KR" dirty="0"/>
              <a:t> = '</a:t>
            </a:r>
            <a:r>
              <a:rPr lang="en-US" altLang="ko-KR" dirty="0" err="1"/>
              <a:t>batched_key_access</a:t>
            </a:r>
            <a:r>
              <a:rPr lang="en-US" altLang="ko-KR" dirty="0"/>
              <a:t>=on’; </a:t>
            </a:r>
            <a:r>
              <a:rPr lang="ko-KR" altLang="en-US" dirty="0"/>
              <a:t>를 통해 활성화를 해야 작동한다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9987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6FC95-E631-53B8-0F0A-CEFEB6DE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해쉬조인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9CC5E-59E9-C461-15BC-054463DE7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MySQL 8.0.18 </a:t>
            </a:r>
            <a:r>
              <a:rPr lang="ko-KR" altLang="en-US" b="1" dirty="0"/>
              <a:t>이상</a:t>
            </a:r>
            <a:r>
              <a:rPr lang="ko-KR" altLang="en-US" dirty="0"/>
              <a:t>부터 </a:t>
            </a:r>
            <a:r>
              <a:rPr lang="ko-KR" altLang="en-US" dirty="0" err="1"/>
              <a:t>옵티마이저가</a:t>
            </a:r>
            <a:r>
              <a:rPr lang="ko-KR" altLang="en-US" dirty="0"/>
              <a:t> </a:t>
            </a:r>
            <a:r>
              <a:rPr lang="ko-KR" altLang="en-US" b="1" dirty="0"/>
              <a:t>내부적으로 해시 조인 전략을 사용할 </a:t>
            </a:r>
            <a:r>
              <a:rPr lang="ko-KR" altLang="en-US" b="1" dirty="0" err="1"/>
              <a:t>수있습니다</a:t>
            </a:r>
            <a:endParaRPr lang="en-US" altLang="ko-KR" b="1" dirty="0"/>
          </a:p>
          <a:p>
            <a:r>
              <a:rPr lang="ko-KR" altLang="en-US" dirty="0"/>
              <a:t>해시 조인은 </a:t>
            </a:r>
            <a:r>
              <a:rPr lang="ko-KR" altLang="en-US" b="1" dirty="0"/>
              <a:t>조인 키를 기준으로 해시 테이블을 만들어 조인을 수행하는 방식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장점 </a:t>
            </a:r>
            <a:endParaRPr lang="en-US" altLang="ko-KR" dirty="0"/>
          </a:p>
          <a:p>
            <a:pPr lvl="1"/>
            <a:r>
              <a:rPr lang="ko-KR" altLang="en-US" dirty="0"/>
              <a:t>빠른 검색	해시 테이블에서 빠르게 매칭 </a:t>
            </a:r>
            <a:r>
              <a:rPr lang="en-US" altLang="ko-KR" dirty="0"/>
              <a:t>(O(1) </a:t>
            </a:r>
            <a:r>
              <a:rPr lang="ko-KR" altLang="en-US" dirty="0"/>
              <a:t>속도에 가까움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인덱스 불필요	</a:t>
            </a:r>
            <a:r>
              <a:rPr lang="ko-KR" altLang="en-US" dirty="0" err="1"/>
              <a:t>드리븐</a:t>
            </a:r>
            <a:r>
              <a:rPr lang="ko-KR" altLang="en-US" dirty="0"/>
              <a:t> 테이블에 인덱스 없어도 </a:t>
            </a:r>
            <a:r>
              <a:rPr lang="en-US" altLang="ko-KR" dirty="0"/>
              <a:t>OK</a:t>
            </a:r>
          </a:p>
          <a:p>
            <a:pPr lvl="1"/>
            <a:r>
              <a:rPr lang="ko-KR" altLang="en-US" dirty="0"/>
              <a:t>대량 조인에 적합	특히 대용량 테이블 간 조인에서 효율적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114300" indent="0">
              <a:buNone/>
            </a:pPr>
            <a:r>
              <a:rPr lang="ko-KR" altLang="en-US" dirty="0"/>
              <a:t>사용조건</a:t>
            </a:r>
            <a:endParaRPr lang="en-US" altLang="ko-KR" dirty="0"/>
          </a:p>
          <a:p>
            <a:pPr lvl="1"/>
            <a:r>
              <a:rPr lang="en-US" altLang="ko-KR" dirty="0" err="1"/>
              <a:t>optimizer_switch</a:t>
            </a:r>
            <a:r>
              <a:rPr lang="en-US" altLang="ko-KR" dirty="0"/>
              <a:t> </a:t>
            </a:r>
            <a:r>
              <a:rPr lang="ko-KR" altLang="en-US" dirty="0"/>
              <a:t>설정	</a:t>
            </a:r>
            <a:r>
              <a:rPr lang="en-US" altLang="ko-KR" dirty="0"/>
              <a:t>'</a:t>
            </a:r>
            <a:r>
              <a:rPr lang="en-US" altLang="ko-KR" dirty="0" err="1"/>
              <a:t>hash_join</a:t>
            </a:r>
            <a:r>
              <a:rPr lang="en-US" altLang="ko-KR" dirty="0"/>
              <a:t>=on' </a:t>
            </a:r>
            <a:r>
              <a:rPr lang="ko-KR" altLang="en-US" dirty="0"/>
              <a:t>이 되어 있어야 함</a:t>
            </a:r>
          </a:p>
          <a:p>
            <a:pPr lvl="1"/>
            <a:r>
              <a:rPr lang="ko-KR" altLang="en-US" dirty="0"/>
              <a:t>일반적으로 </a:t>
            </a:r>
            <a:r>
              <a:rPr lang="en-US" altLang="ko-KR" dirty="0"/>
              <a:t>INNER JOIN, EQUI-JOIN (ON </a:t>
            </a:r>
            <a:r>
              <a:rPr lang="en-US" altLang="ko-KR" dirty="0" err="1"/>
              <a:t>A.id</a:t>
            </a:r>
            <a:r>
              <a:rPr lang="en-US" altLang="ko-KR" dirty="0"/>
              <a:t> = </a:t>
            </a:r>
            <a:r>
              <a:rPr lang="en-US" altLang="ko-KR" dirty="0" err="1"/>
              <a:t>B.id</a:t>
            </a:r>
            <a:r>
              <a:rPr lang="en-US" altLang="ko-KR" dirty="0"/>
              <a:t>) </a:t>
            </a:r>
            <a:r>
              <a:rPr lang="ko-KR" altLang="en-US" dirty="0"/>
              <a:t>에서 사용 가능</a:t>
            </a:r>
          </a:p>
          <a:p>
            <a:pPr lvl="1"/>
            <a:r>
              <a:rPr lang="ko-KR" altLang="en-US" dirty="0"/>
              <a:t>해시 테이블을 메모리에 만들어야 하므로 </a:t>
            </a:r>
            <a:r>
              <a:rPr lang="en-US" altLang="ko-KR" dirty="0"/>
              <a:t>RAM </a:t>
            </a:r>
            <a:r>
              <a:rPr lang="ko-KR" altLang="en-US" dirty="0"/>
              <a:t>사용량 고려해야 함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0796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845C4-7527-313D-80EC-BC8E559C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해쉬조인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2D64D-72E3-1B7B-A80D-4BF8267EC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옵티마이저를</a:t>
            </a:r>
            <a:r>
              <a:rPr lang="ko-KR" altLang="en-US" dirty="0"/>
              <a:t> 이용한 </a:t>
            </a:r>
            <a:r>
              <a:rPr lang="ko-KR" altLang="en-US" dirty="0" err="1"/>
              <a:t>해쉬조인</a:t>
            </a:r>
            <a:r>
              <a:rPr lang="ko-KR" altLang="en-US" dirty="0"/>
              <a:t> </a:t>
            </a:r>
          </a:p>
          <a:p>
            <a:pPr marL="571500" lvl="1" indent="0">
              <a:buNone/>
            </a:pPr>
            <a:r>
              <a:rPr lang="en-US" altLang="ko-KR" dirty="0"/>
              <a:t>SET </a:t>
            </a:r>
            <a:r>
              <a:rPr lang="en-US" altLang="ko-KR" dirty="0" err="1"/>
              <a:t>optimizer_switch</a:t>
            </a:r>
            <a:r>
              <a:rPr lang="en-US" altLang="ko-KR" dirty="0"/>
              <a:t> = '</a:t>
            </a:r>
            <a:r>
              <a:rPr lang="en-US" altLang="ko-KR" dirty="0" err="1"/>
              <a:t>hash_join</a:t>
            </a:r>
            <a:r>
              <a:rPr lang="en-US" altLang="ko-KR" dirty="0"/>
              <a:t>=on';</a:t>
            </a:r>
          </a:p>
          <a:p>
            <a:pPr marL="571500" lvl="1" indent="0">
              <a:buNone/>
            </a:pPr>
            <a:endParaRPr lang="en-US" altLang="ko-KR" dirty="0"/>
          </a:p>
          <a:p>
            <a:pPr marL="571500" lvl="1" indent="0">
              <a:buNone/>
            </a:pPr>
            <a:r>
              <a:rPr lang="en-US" altLang="ko-KR" dirty="0"/>
              <a:t>EXPLAIN FORMAT=TRADITIONAL</a:t>
            </a:r>
          </a:p>
          <a:p>
            <a:pPr marL="571500" lvl="1" indent="0">
              <a:buNone/>
            </a:pPr>
            <a:r>
              <a:rPr lang="en-US" altLang="ko-KR" dirty="0"/>
              <a:t>SELECT *</a:t>
            </a:r>
          </a:p>
          <a:p>
            <a:pPr marL="571500" lvl="1" indent="0"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big_table1</a:t>
            </a:r>
            <a:r>
              <a:rPr lang="en-US" altLang="ko-KR" dirty="0"/>
              <a:t> A</a:t>
            </a:r>
          </a:p>
          <a:p>
            <a:pPr marL="571500" lvl="1" indent="0">
              <a:buNone/>
            </a:pPr>
            <a:r>
              <a:rPr lang="en-US" altLang="ko-KR" dirty="0"/>
              <a:t>JOIN </a:t>
            </a:r>
            <a:r>
              <a:rPr lang="en-US" altLang="ko-KR" dirty="0" err="1"/>
              <a:t>big_table2</a:t>
            </a:r>
            <a:r>
              <a:rPr lang="en-US" altLang="ko-KR" dirty="0"/>
              <a:t> B ON </a:t>
            </a:r>
            <a:r>
              <a:rPr lang="en-US" altLang="ko-KR" dirty="0" err="1"/>
              <a:t>A.id</a:t>
            </a:r>
            <a:r>
              <a:rPr lang="en-US" altLang="ko-KR" dirty="0"/>
              <a:t> = </a:t>
            </a:r>
            <a:r>
              <a:rPr lang="en-US" altLang="ko-KR" dirty="0" err="1"/>
              <a:t>B.id</a:t>
            </a:r>
            <a:r>
              <a:rPr lang="en-US" altLang="ko-KR" dirty="0"/>
              <a:t>;</a:t>
            </a:r>
          </a:p>
          <a:p>
            <a:pPr marL="114300" indent="0">
              <a:buNone/>
            </a:pPr>
            <a:endParaRPr lang="en-US" altLang="ko-KR" dirty="0"/>
          </a:p>
          <a:p>
            <a:r>
              <a:rPr lang="ko-KR" altLang="en-US" dirty="0"/>
              <a:t>힌트를 이용한 </a:t>
            </a:r>
            <a:r>
              <a:rPr lang="ko-KR" altLang="en-US" dirty="0" err="1"/>
              <a:t>해쉬조인</a:t>
            </a:r>
            <a:r>
              <a:rPr lang="ko-KR" altLang="en-US" dirty="0"/>
              <a:t> </a:t>
            </a:r>
          </a:p>
          <a:p>
            <a:pPr marL="571500" lvl="1" indent="0">
              <a:buNone/>
            </a:pPr>
            <a:r>
              <a:rPr lang="en-US" altLang="ko-KR" dirty="0"/>
              <a:t>SELECT /*+ </a:t>
            </a:r>
            <a:r>
              <a:rPr lang="en-US" altLang="ko-KR" dirty="0" err="1"/>
              <a:t>HASH_JOIN</a:t>
            </a:r>
            <a:r>
              <a:rPr lang="en-US" altLang="ko-KR" dirty="0"/>
              <a:t>(B) */ *</a:t>
            </a:r>
          </a:p>
          <a:p>
            <a:pPr marL="571500" lvl="1" indent="0">
              <a:buNone/>
            </a:pPr>
            <a:r>
              <a:rPr lang="en-US" altLang="ko-KR" dirty="0"/>
              <a:t>FROM A</a:t>
            </a:r>
          </a:p>
          <a:p>
            <a:pPr marL="571500" lvl="1" indent="0">
              <a:buNone/>
            </a:pPr>
            <a:r>
              <a:rPr lang="en-US" altLang="ko-KR" dirty="0"/>
              <a:t>JOIN B ON </a:t>
            </a:r>
            <a:r>
              <a:rPr lang="en-US" altLang="ko-KR" dirty="0" err="1"/>
              <a:t>A.id</a:t>
            </a:r>
            <a:r>
              <a:rPr lang="en-US" altLang="ko-KR" dirty="0"/>
              <a:t> = </a:t>
            </a:r>
            <a:r>
              <a:rPr lang="en-US" altLang="ko-KR" dirty="0" err="1"/>
              <a:t>B.id</a:t>
            </a:r>
            <a:r>
              <a:rPr lang="en-US" altLang="ko-KR" dirty="0"/>
              <a:t>;</a:t>
            </a:r>
          </a:p>
          <a:p>
            <a:pPr marL="571500" lvl="1" indent="0">
              <a:buNone/>
            </a:pPr>
            <a:endParaRPr lang="en-US" altLang="ko-KR" dirty="0"/>
          </a:p>
          <a:p>
            <a:pPr marL="571500" lvl="1" indent="0">
              <a:buNone/>
            </a:pPr>
            <a:r>
              <a:rPr lang="ko-KR" altLang="en-US" dirty="0"/>
              <a:t>중요사항 </a:t>
            </a:r>
            <a:r>
              <a:rPr lang="en-US" altLang="ko-KR" dirty="0"/>
              <a:t>: </a:t>
            </a:r>
            <a:r>
              <a:rPr lang="ko-KR" altLang="en-US" dirty="0"/>
              <a:t>대용량일때 의미가 있어서 위처럼 한다고 해서 </a:t>
            </a:r>
            <a:r>
              <a:rPr lang="ko-KR" altLang="en-US" dirty="0" err="1"/>
              <a:t>해쉬조인을</a:t>
            </a:r>
            <a:r>
              <a:rPr lang="ko-KR" altLang="en-US" dirty="0"/>
              <a:t> 하지는 않는다 </a:t>
            </a:r>
          </a:p>
        </p:txBody>
      </p:sp>
    </p:spTree>
    <p:extLst>
      <p:ext uri="{BB962C8B-B14F-4D97-AF65-F5344CB8AC3E}">
        <p14:creationId xmlns:p14="http://schemas.microsoft.com/office/powerpoint/2010/main" val="16824743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02CA6-E2FD-EEC2-298F-A6242370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sz="2100" dirty="0" err="1">
                <a:latin typeface="나눔고딕" pitchFamily="2" charset="-127"/>
                <a:ea typeface="나눔고딕" pitchFamily="2" charset="-127"/>
                <a:cs typeface="맑은 고딕" panose="020B0503020000020004" pitchFamily="50" charset="-127"/>
              </a:rPr>
              <a:t>페이징</a:t>
            </a:r>
            <a:r>
              <a:rPr lang="en-US" altLang="ko-KR" sz="2100" dirty="0">
                <a:latin typeface="나눔고딕" pitchFamily="2" charset="-127"/>
                <a:ea typeface="나눔고딕" pitchFamily="2" charset="-127"/>
                <a:cs typeface="맑은 고딕" panose="020B0503020000020004" pitchFamily="50" charset="-127"/>
              </a:rPr>
              <a:t>(limit)</a:t>
            </a:r>
            <a:endParaRPr lang="ko-KR" altLang="en-US" sz="21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D6E40-5827-607C-F800-C0088BC1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406400">
              <a:spcBef>
                <a:spcPts val="560"/>
              </a:spcBef>
              <a:buSzPts val="2800"/>
              <a:buFont typeface="Tahoma"/>
              <a:buChar char="•"/>
            </a:pPr>
            <a:r>
              <a:rPr lang="ko-KR" altLang="ko-KR" sz="2000" dirty="0">
                <a:latin typeface="Tahoma"/>
                <a:cs typeface="Tahoma"/>
                <a:sym typeface="Tahoma"/>
              </a:rPr>
              <a:t>웹상에서 게시판의 글을 읽어올 때 데이터를 페이지 단위로 불러와야 합니다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게시판에서 글을 쓰면 그 글을 </a:t>
            </a:r>
            <a:r>
              <a:rPr lang="ko-KR" altLang="ko-KR" sz="2000" dirty="0" err="1">
                <a:latin typeface="Tahoma"/>
                <a:cs typeface="Tahoma"/>
                <a:sym typeface="Tahoma"/>
              </a:rPr>
              <a:t>디비에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 저장해야 하고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글을 읽고자 할 때 그 테이블에 저장된 모든 글을 한 번에 불러오면 시간도 오래 걸리고 메모리도 낭비되기 때문에 원하는 만큼의 데이터만 잘라서 가져오는 것을 페이징이라 합니다</a:t>
            </a:r>
            <a:endParaRPr lang="ko-KR" altLang="en-US" sz="2000" dirty="0">
              <a:latin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486110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DCE17-F9DD-0133-D3AE-14EF411A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limit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97DDD-8229-D1A7-315E-45AEB117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06400">
              <a:spcBef>
                <a:spcPts val="560"/>
              </a:spcBef>
              <a:buSzPts val="2800"/>
              <a:buFont typeface="Tahoma"/>
              <a:buChar char="•"/>
            </a:pPr>
            <a:r>
              <a:rPr lang="ko-KR" altLang="ko-KR" sz="2000" dirty="0">
                <a:latin typeface="Tahoma"/>
                <a:cs typeface="Tahoma"/>
                <a:sym typeface="Tahoma"/>
              </a:rPr>
              <a:t>각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DBMS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마다 </a:t>
            </a:r>
            <a:r>
              <a:rPr lang="ko-KR" altLang="ko-KR" sz="2000" dirty="0" err="1">
                <a:latin typeface="Tahoma"/>
                <a:cs typeface="Tahoma"/>
                <a:sym typeface="Tahoma"/>
              </a:rPr>
              <a:t>페이징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 쿼리를 구현하는 방법은 다 다릅니다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MySQL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limit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명령어를 사용합니다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limit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명령어는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select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구문의 마지막에 붙입니다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limit offset, count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를 부여하면 원하는 데이터 개수만큼 가져올 수 있습니다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offset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은 가져올 데이터의 시작 위치를 지정하는데 첫 번째 데이터의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offset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0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입니다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 </a:t>
            </a:r>
            <a:endParaRPr lang="ko-KR" altLang="ko-KR" sz="2000" dirty="0">
              <a:latin typeface="Tahoma"/>
              <a:cs typeface="Tahoma"/>
              <a:sym typeface="Tahoma"/>
            </a:endParaRPr>
          </a:p>
          <a:p>
            <a:pPr indent="-406400">
              <a:spcBef>
                <a:spcPts val="560"/>
              </a:spcBef>
              <a:buSzPts val="2800"/>
              <a:buFont typeface="Tahoma"/>
              <a:buChar char="•"/>
            </a:pPr>
            <a:r>
              <a:rPr lang="ko-KR" altLang="ko-KR" sz="2000" dirty="0">
                <a:latin typeface="Tahoma"/>
                <a:cs typeface="Tahoma"/>
                <a:sym typeface="Tahoma"/>
              </a:rPr>
              <a:t>만일 페이지가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1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페이지면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select * from guestbook limit 0, 10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으로 해야 하고 페이지가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2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이면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 select * from guestbook limit 10, 10 </a:t>
            </a:r>
            <a:r>
              <a:rPr lang="ko-KR" altLang="ko-KR" sz="2000" dirty="0">
                <a:latin typeface="Tahoma"/>
                <a:cs typeface="Tahoma"/>
                <a:sym typeface="Tahoma"/>
              </a:rPr>
              <a:t>이런 식으로 데이터를 가져오면 됩니다</a:t>
            </a: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.</a:t>
            </a:r>
            <a:endParaRPr lang="ko-KR" altLang="ko-KR" sz="2000" dirty="0">
              <a:latin typeface="Tahoma"/>
              <a:cs typeface="Tahoma"/>
              <a:sym typeface="Tahoma"/>
            </a:endParaRPr>
          </a:p>
          <a:p>
            <a:pPr>
              <a:spcBef>
                <a:spcPts val="450"/>
              </a:spcBef>
            </a:pPr>
            <a:endParaRPr lang="en-US" altLang="ko-KR" sz="1350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50800" indent="0">
              <a:spcBef>
                <a:spcPts val="560"/>
              </a:spcBef>
              <a:buSzPts val="2800"/>
              <a:buNone/>
            </a:pP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select * from emp limit 0, 3;</a:t>
            </a:r>
          </a:p>
          <a:p>
            <a:pPr marL="50800" indent="0">
              <a:spcBef>
                <a:spcPts val="560"/>
              </a:spcBef>
              <a:buSzPts val="2800"/>
              <a:buNone/>
            </a:pP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select * from emp limit 3, 3;</a:t>
            </a:r>
          </a:p>
          <a:p>
            <a:pPr marL="50800" indent="0">
              <a:spcBef>
                <a:spcPts val="560"/>
              </a:spcBef>
              <a:buSzPts val="2800"/>
              <a:buNone/>
            </a:pPr>
            <a:r>
              <a:rPr lang="en-US" altLang="ko-KR" sz="2000" dirty="0">
                <a:latin typeface="Tahoma"/>
                <a:ea typeface="Tahoma"/>
                <a:cs typeface="Tahoma"/>
                <a:sym typeface="Tahoma"/>
              </a:rPr>
              <a:t>select * from emp limit 6, 3;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46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1110B-9119-4790-B29F-F5B8C7EC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환경변수설정하기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6496C5-9457-4994-8264-802582F74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 변수 선택 </a:t>
            </a:r>
            <a:r>
              <a:rPr lang="en-US" altLang="ko-KR"/>
              <a:t>- path </a:t>
            </a:r>
            <a:r>
              <a:rPr lang="ko-KR" altLang="en-US"/>
              <a:t>찾기 </a:t>
            </a:r>
            <a:r>
              <a:rPr lang="en-US" altLang="ko-KR"/>
              <a:t>- </a:t>
            </a:r>
            <a:r>
              <a:rPr lang="ko-KR" altLang="en-US"/>
              <a:t>편집</a:t>
            </a:r>
            <a:r>
              <a:rPr lang="en-US" altLang="ko-KR"/>
              <a:t>(</a:t>
            </a:r>
            <a:r>
              <a:rPr lang="ko-KR" altLang="en-US"/>
              <a:t>주의 절대 내용 전체 지우면 안됨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0E94F2-F2B9-4229-9ED6-98AB2F7B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856509"/>
            <a:ext cx="5867400" cy="43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482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6F8F2-8E83-E4D3-8AD8-D03CA8C7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mysql</a:t>
            </a:r>
            <a:r>
              <a:rPr lang="en-US" altLang="ko-KR" dirty="0"/>
              <a:t> 8</a:t>
            </a:r>
            <a:r>
              <a:rPr lang="ko-KR" altLang="en-US" dirty="0"/>
              <a:t>부터 분석함수 지원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85CCD3-64DD-F127-DDC3-FD2FB9348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CD43922-A716-B7F9-A0F0-A66859DED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064740"/>
              </p:ext>
            </p:extLst>
          </p:nvPr>
        </p:nvGraphicFramePr>
        <p:xfrm>
          <a:off x="601403" y="1447035"/>
          <a:ext cx="7600488" cy="3352800"/>
        </p:xfrm>
        <a:graphic>
          <a:graphicData uri="http://schemas.openxmlformats.org/drawingml/2006/table">
            <a:tbl>
              <a:tblPr/>
              <a:tblGrid>
                <a:gridCol w="1932334">
                  <a:extLst>
                    <a:ext uri="{9D8B030D-6E8A-4147-A177-3AD203B41FA5}">
                      <a16:colId xmlns:a16="http://schemas.microsoft.com/office/drawing/2014/main" val="4215943276"/>
                    </a:ext>
                  </a:extLst>
                </a:gridCol>
                <a:gridCol w="5668154">
                  <a:extLst>
                    <a:ext uri="{9D8B030D-6E8A-4147-A177-3AD203B41FA5}">
                      <a16:colId xmlns:a16="http://schemas.microsoft.com/office/drawing/2014/main" val="10013400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 함수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40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ROW_NUMBER()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정렬 기준에 따라 각 행에 고유한 번호를 부여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060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RANK()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동점이 있으면 같은 순위 부여 후 건너뜀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678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DENSE_RANK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동점이 있어도 순위 건너뛰지 않음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596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NTILE(N)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결과를 </a:t>
                      </a:r>
                      <a:r>
                        <a:rPr lang="en-US" altLang="ko-KR"/>
                        <a:t>N</a:t>
                      </a:r>
                      <a:r>
                        <a:rPr lang="ko-KR" altLang="en-US"/>
                        <a:t>개의 동일한 그룹으로 분할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72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LAG()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이전 행의 값을 가져옴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135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LEAD()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다음 행의 값을 가져옴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58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FIRST_VALUE()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파티션 내 첫 번째 값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813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LAST_VALUE()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파티션 내 마지막 값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09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SUM() OVER()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누적합</a:t>
                      </a:r>
                      <a:r>
                        <a:rPr lang="ko-KR" altLang="en-US" dirty="0"/>
                        <a:t> 계산 등 가능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93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AVG() OVER()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이동 평균 등 가능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037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4327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4357A-671B-271D-5AEC-A2E9C250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인덱스란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5CFE66-557F-4855-C29F-4BDE8222E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색인순차검색은</a:t>
            </a:r>
            <a:r>
              <a:rPr lang="ko-KR" altLang="en-US" dirty="0"/>
              <a:t> 자주 검색이 이루어지는 필드를 기준으로 색인표를 만들어서 색인을 먼저 검색하고 데이터를 검색하는 검색 기법입니다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보통의 경우에는 색인을 사용하는 것이  </a:t>
            </a:r>
            <a:r>
              <a:rPr lang="en-US" altLang="ko-KR" dirty="0"/>
              <a:t>full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  <a:r>
              <a:rPr lang="ko-KR" altLang="en-US" dirty="0"/>
              <a:t> </a:t>
            </a:r>
            <a:r>
              <a:rPr lang="en-US" altLang="ko-KR" dirty="0"/>
              <a:t>scan</a:t>
            </a:r>
            <a:r>
              <a:rPr lang="ko-KR" altLang="en-US" dirty="0"/>
              <a:t> 보다 속도가 빠르지만 반드시 그렇지는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b="1" dirty="0"/>
              <a:t>SELECT </a:t>
            </a:r>
            <a:r>
              <a:rPr lang="ko-KR" altLang="en-US" b="1" dirty="0"/>
              <a:t>쿼리의 속도를 개선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b="1" dirty="0"/>
              <a:t>INSERT, UPDATE, DELETE </a:t>
            </a:r>
            <a:r>
              <a:rPr lang="ko-KR" altLang="en-US" b="1" dirty="0"/>
              <a:t>성능은 약간 저하</a:t>
            </a:r>
            <a:r>
              <a:rPr lang="ko-KR" altLang="en-US" dirty="0"/>
              <a:t>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인덱스가 추가되면서 </a:t>
            </a:r>
            <a:r>
              <a:rPr lang="ko-KR" altLang="en-US" b="1" dirty="0"/>
              <a:t>데이터 변경 시마다 인덱스도 갱신해야 하기 때문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0004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24FCB-C117-5062-6CC1-389B3019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인덱스검색이 적절하지 않은 경우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C776FD-1FBB-5FBC-787C-FFD6D19E2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데이터가 너무 적은 경우 </a:t>
            </a:r>
            <a:r>
              <a:rPr lang="en-US" altLang="ko-KR" b="1" dirty="0"/>
              <a:t>(Few Rows)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테이블이 작으면 </a:t>
            </a:r>
            <a:r>
              <a:rPr lang="ko-KR" altLang="en-US" b="1" dirty="0"/>
              <a:t>인덱스를 탐색하는 비용이 오히려 더 큼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MySQL</a:t>
            </a:r>
            <a:r>
              <a:rPr lang="ko-KR" altLang="en-US" dirty="0"/>
              <a:t>은 </a:t>
            </a:r>
            <a:r>
              <a:rPr lang="en-US" altLang="ko-KR" b="1" dirty="0"/>
              <a:t>"</a:t>
            </a:r>
            <a:r>
              <a:rPr lang="ko-KR" altLang="en-US" b="1" dirty="0"/>
              <a:t>작은 테이블에서는 인덱스를 무시하고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을 수행하는 경우가 있음</a:t>
            </a:r>
            <a:r>
              <a:rPr lang="en-US" altLang="ko-KR" b="1" dirty="0"/>
              <a:t>“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r>
              <a:rPr lang="ko-KR" altLang="en-US" b="1" dirty="0"/>
              <a:t>결과 집합이 너무 큰 경우 </a:t>
            </a:r>
            <a:r>
              <a:rPr lang="en-US" altLang="ko-KR" b="1" dirty="0"/>
              <a:t>(Large Result Set)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인덱스를 사용하면 </a:t>
            </a:r>
            <a:r>
              <a:rPr lang="ko-KR" altLang="en-US" b="1" dirty="0"/>
              <a:t>인덱스를 탐색한 후</a:t>
            </a:r>
            <a:r>
              <a:rPr lang="en-US" altLang="ko-KR" b="1" dirty="0"/>
              <a:t>, </a:t>
            </a:r>
            <a:r>
              <a:rPr lang="ko-KR" altLang="en-US" b="1" dirty="0"/>
              <a:t>개별적으로 데이터를 읽어야 함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랜덤 액세스</a:t>
            </a:r>
            <a:r>
              <a:rPr lang="en-US" altLang="ko-KR" dirty="0"/>
              <a:t>)</a:t>
            </a:r>
            <a:r>
              <a:rPr lang="ko-KR" altLang="en-US" dirty="0"/>
              <a:t>하지만 </a:t>
            </a:r>
            <a:r>
              <a:rPr lang="en-US" altLang="ko-KR" dirty="0"/>
              <a:t>Full Table Scan</a:t>
            </a:r>
            <a:r>
              <a:rPr lang="ko-KR" altLang="en-US" dirty="0"/>
              <a:t>은 연속적인 데이터 읽기</a:t>
            </a:r>
            <a:r>
              <a:rPr lang="en-US" altLang="ko-KR" dirty="0"/>
              <a:t>(Sequential Read)</a:t>
            </a:r>
            <a:r>
              <a:rPr lang="ko-KR" altLang="en-US" dirty="0"/>
              <a:t>가 가능하여 빠를 수도 있다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성별 </a:t>
            </a:r>
            <a:r>
              <a:rPr lang="en-US" altLang="ko-KR" dirty="0"/>
              <a:t>– </a:t>
            </a:r>
            <a:r>
              <a:rPr lang="ko-KR" altLang="en-US" dirty="0"/>
              <a:t>어차피 데이터는 남자 아니면 여자이다</a:t>
            </a:r>
            <a:r>
              <a:rPr lang="en-US" altLang="ko-KR" dirty="0"/>
              <a:t>. </a:t>
            </a:r>
            <a:r>
              <a:rPr lang="ko-KR" altLang="en-US" dirty="0"/>
              <a:t>인덱스를 읽고 데이터를 </a:t>
            </a:r>
            <a:r>
              <a:rPr lang="ko-KR" altLang="en-US" dirty="0" err="1"/>
              <a:t>찾는게</a:t>
            </a:r>
            <a:r>
              <a:rPr lang="ko-KR" altLang="en-US" dirty="0"/>
              <a:t> 더 느리다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주소의 경우 서울시나 경기도에 사는 사람들이 압도적으로 많다</a:t>
            </a:r>
            <a:r>
              <a:rPr lang="en-US" altLang="ko-KR" dirty="0"/>
              <a:t>. </a:t>
            </a:r>
            <a:r>
              <a:rPr lang="ko-KR" altLang="en-US" dirty="0" err="1"/>
              <a:t>이럴때는</a:t>
            </a:r>
            <a:r>
              <a:rPr lang="ko-KR" altLang="en-US" dirty="0"/>
              <a:t> 인덱스를 쓰지 않는 편이 좋다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0873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DD95-10C2-5667-A917-94EAF7684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80E7C-6D35-B43C-79F7-CDF3E29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인덱스검색이 적절하지 않은 경우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B0055-5A74-FF99-CC8E-4D788F7C9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인덱스가 너무 많거나 비효율적인 경우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잘못된 인덱스 사용으로 오히려 성능이 저하될 수 있음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불필요한 인덱스가 많으면 </a:t>
            </a:r>
            <a:r>
              <a:rPr lang="en-US" altLang="ko-KR" dirty="0"/>
              <a:t>MySQL</a:t>
            </a:r>
            <a:r>
              <a:rPr lang="ko-KR" altLang="en-US" dirty="0"/>
              <a:t>이 어떤 인덱스를 선택해야 할지 헷갈려서 비효율적인 실행 계획이 나올 수도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 BY, GROUP BY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 있을 때</a:t>
            </a: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인덱스를 사용하면 오히려 정렬 비용이 더 커질 수도 있음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데이터의 업데이트가 자주 벌어질 경우에 인덱스 테이블도 주기적으로 재구성을 하지 않을 경우에는 오히려 인덱스가 더 속도를 느리게 할 수 도 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그밖에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쿼리 특성상 인덱스를 타지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않는 쿼리들 도 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999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31ECE-7DA0-A0E2-EF2E-B7861271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03466E-5430-6EA8-5C0A-1020F579E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primary </a:t>
            </a:r>
            <a:r>
              <a:rPr lang="ko-KR" altLang="en-US" dirty="0"/>
              <a:t>인덱스</a:t>
            </a:r>
            <a:endParaRPr lang="en-US" altLang="ko-KR" dirty="0"/>
          </a:p>
          <a:p>
            <a:r>
              <a:rPr lang="en-US" altLang="ko-KR" dirty="0"/>
              <a:t>unique </a:t>
            </a:r>
            <a:r>
              <a:rPr lang="ko-KR" altLang="en-US" dirty="0"/>
              <a:t>인덱스</a:t>
            </a:r>
            <a:endParaRPr lang="en-US" altLang="ko-KR" dirty="0"/>
          </a:p>
          <a:p>
            <a:r>
              <a:rPr lang="ko-KR" altLang="en-US" dirty="0" err="1"/>
              <a:t>일반인덱스</a:t>
            </a:r>
            <a:endParaRPr lang="en-US" altLang="ko-KR" dirty="0"/>
          </a:p>
          <a:p>
            <a:r>
              <a:rPr lang="en-US" altLang="ko-KR" dirty="0" err="1"/>
              <a:t>fulltext</a:t>
            </a:r>
            <a:r>
              <a:rPr lang="en-US" altLang="ko-KR" dirty="0"/>
              <a:t> </a:t>
            </a:r>
            <a:r>
              <a:rPr lang="ko-KR" altLang="en-US" dirty="0"/>
              <a:t>인덱스</a:t>
            </a:r>
            <a:endParaRPr lang="en-US" altLang="ko-KR" dirty="0"/>
          </a:p>
          <a:p>
            <a:r>
              <a:rPr lang="en-US" altLang="ko-KR"/>
              <a:t>spatial index</a:t>
            </a:r>
            <a:endParaRPr lang="en-US" altLang="ko-KR" dirty="0"/>
          </a:p>
          <a:p>
            <a:r>
              <a:rPr lang="ko-KR" altLang="en-US" dirty="0" err="1"/>
              <a:t>복합인덱스</a:t>
            </a:r>
            <a:endParaRPr lang="en-US" altLang="ko-KR" dirty="0"/>
          </a:p>
          <a:p>
            <a:r>
              <a:rPr lang="ko-KR" altLang="en-US" dirty="0" err="1"/>
              <a:t>함수기반인덱스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1901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12D9A-B8B9-57E3-F744-9E9EE5A7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(primary key)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66BE7-C864-013A-F42D-A8A6CCE27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/>
              <a:t>PRIMARY KEY (</a:t>
            </a:r>
            <a:r>
              <a:rPr lang="ko-KR" altLang="en-US" b="1" dirty="0"/>
              <a:t>기본 키 인덱스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 key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선정하면 자동으로 인덱스가 생성된다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primary key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는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각 테이블에 하나만 존재가 가능하다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mysql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 경우에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auto_increment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와 함께 사용한다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다른 필드나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여러개의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필드를 하나로 묶어서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지정가능하다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auto_increment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를 사용할 경우에는 반드시 그 필드가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primary key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가 되어야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클러스터링 인덱스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(Clustered Index)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생성한다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클래스터 인덱스란 </a:t>
            </a:r>
            <a:r>
              <a:rPr lang="ko-KR" altLang="en-US" dirty="0"/>
              <a:t>데이터를 </a:t>
            </a:r>
            <a:r>
              <a:rPr lang="ko-KR" altLang="en-US" b="1" dirty="0"/>
              <a:t>인덱스의 순서대로 물리적으로 정렬</a:t>
            </a:r>
            <a:r>
              <a:rPr lang="ko-KR" altLang="en-US" dirty="0"/>
              <a:t>하면서 저장하는 방식을 말합니다</a:t>
            </a:r>
            <a:r>
              <a:rPr lang="en-US" altLang="ko-KR" dirty="0"/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540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458C4-EDAE-5F67-6FD2-82944F68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(unique)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D27F18-A98B-607B-F02B-45FDF575D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 INDEX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고유 인덱스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중복을 허용하지 않는 인덱스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 유사하지만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NULL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값 허용 가능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제약조건을 만족해야만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인덱스가 가능합니다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필드에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제약조건을 먼저 부여해야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dirty="0"/>
              <a:t>예</a:t>
            </a:r>
            <a:r>
              <a:rPr lang="en-US" altLang="ko-KR" dirty="0"/>
              <a:t>)   CREATE </a:t>
            </a:r>
            <a:r>
              <a:rPr lang="en-US" altLang="ko-KR"/>
              <a:t>UNIQUE INDEX </a:t>
            </a:r>
            <a:r>
              <a:rPr lang="en-US" altLang="ko-KR" dirty="0" err="1"/>
              <a:t>idx_users_email</a:t>
            </a:r>
            <a:r>
              <a:rPr lang="en-US" altLang="ko-KR" dirty="0"/>
              <a:t> ON users(email);</a:t>
            </a:r>
          </a:p>
        </p:txBody>
      </p:sp>
    </p:spTree>
    <p:extLst>
      <p:ext uri="{BB962C8B-B14F-4D97-AF65-F5344CB8AC3E}">
        <p14:creationId xmlns:p14="http://schemas.microsoft.com/office/powerpoint/2010/main" val="11058538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0DBCC-7DD4-C469-F37D-DB25B32C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</a:t>
            </a:r>
            <a:r>
              <a:rPr lang="ko-KR" altLang="en-US" dirty="0" err="1"/>
              <a:t>일반인덱스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1387E5-3086-8F2C-66C2-C589F5FF7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/>
              <a:t>INDEX </a:t>
            </a:r>
            <a:r>
              <a:rPr lang="en-US" altLang="ko-KR" b="1" dirty="0"/>
              <a:t>(</a:t>
            </a:r>
            <a:r>
              <a:rPr lang="ko-KR" altLang="en-US" b="1" dirty="0"/>
              <a:t>일반 인덱스</a:t>
            </a:r>
            <a:r>
              <a:rPr lang="en-US" altLang="ko-KR" b="1" dirty="0"/>
              <a:t>, </a:t>
            </a:r>
            <a:r>
              <a:rPr lang="ko-KR" altLang="en-US" b="1" dirty="0"/>
              <a:t>보조 인덱스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검색 속도를 빠르게 하기 위한 일반적인 인덱스를 말합니다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주로 검색에 사용되는 필드들</a:t>
            </a:r>
            <a:r>
              <a:rPr lang="en-US" altLang="ko-KR" dirty="0"/>
              <a:t>, where </a:t>
            </a:r>
            <a:r>
              <a:rPr lang="ko-KR" altLang="en-US" dirty="0"/>
              <a:t>절이나 </a:t>
            </a:r>
            <a:r>
              <a:rPr lang="en-US" altLang="ko-KR" dirty="0"/>
              <a:t>order by </a:t>
            </a:r>
            <a:r>
              <a:rPr lang="ko-KR" altLang="en-US" dirty="0"/>
              <a:t>절</a:t>
            </a:r>
            <a:r>
              <a:rPr lang="en-US" altLang="ko-KR" dirty="0"/>
              <a:t>, join</a:t>
            </a:r>
            <a:r>
              <a:rPr lang="ko-KR" altLang="en-US" dirty="0"/>
              <a:t> </a:t>
            </a:r>
            <a:r>
              <a:rPr lang="ko-KR" altLang="en-US" dirty="0" err="1"/>
              <a:t>절등에</a:t>
            </a:r>
            <a:r>
              <a:rPr lang="ko-KR" altLang="en-US" dirty="0"/>
              <a:t> 사용되는 필드에 적합합니다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 인덱스는 중복 값이 허용되므로 </a:t>
            </a:r>
            <a:r>
              <a:rPr lang="en-US" altLang="ko-KR" dirty="0"/>
              <a:t>Unique </a:t>
            </a:r>
            <a:r>
              <a:rPr lang="ko-KR" altLang="en-US" dirty="0"/>
              <a:t>인덱스보다는 검색 속도가 느립니다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/>
              <a:t>CREATE INDEX </a:t>
            </a:r>
            <a:r>
              <a:rPr lang="en-US" altLang="ko-KR" dirty="0" err="1"/>
              <a:t>idx_users_name</a:t>
            </a:r>
            <a:r>
              <a:rPr lang="en-US" altLang="ko-KR" dirty="0"/>
              <a:t> ON users(name);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8025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31C75-CA7D-DEAC-3D8C-E5873195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  <a:r>
              <a:rPr lang="en-US" altLang="ko-KR" dirty="0"/>
              <a:t>(</a:t>
            </a:r>
            <a:r>
              <a:rPr lang="en-US" altLang="ko-KR" dirty="0" err="1"/>
              <a:t>Fulltext</a:t>
            </a:r>
            <a:r>
              <a:rPr lang="en-US" altLang="ko-KR" dirty="0"/>
              <a:t> 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D7A3A6-0A71-E051-64AE-B702E349D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err="1"/>
              <a:t>FULLTEXT</a:t>
            </a:r>
            <a:r>
              <a:rPr lang="en-US" altLang="ko-KR" b="1"/>
              <a:t> INDEX </a:t>
            </a:r>
            <a:r>
              <a:rPr lang="en-US" altLang="ko-KR" b="1" dirty="0"/>
              <a:t>(</a:t>
            </a:r>
            <a:r>
              <a:rPr lang="ko-KR" altLang="en-US" b="1" dirty="0"/>
              <a:t>전문 검색 인덱스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긴 텍스트</a:t>
            </a:r>
            <a:r>
              <a:rPr lang="en-US" altLang="ko-KR" dirty="0"/>
              <a:t>(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/>
              <a:t>게시글 등</a:t>
            </a:r>
            <a:r>
              <a:rPr lang="en-US" altLang="ko-KR" dirty="0"/>
              <a:t>)</a:t>
            </a:r>
            <a:r>
              <a:rPr lang="ko-KR" altLang="en-US" dirty="0"/>
              <a:t>에서 빠른 검색을 위한 인덱스를 말합니다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LIKE </a:t>
            </a:r>
            <a:r>
              <a:rPr lang="ko-KR" altLang="en-US" dirty="0"/>
              <a:t>대신 </a:t>
            </a:r>
            <a:r>
              <a:rPr lang="en-US" altLang="ko-KR" dirty="0"/>
              <a:t>MATCH() AGAINST()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like </a:t>
            </a:r>
            <a:r>
              <a:rPr lang="ko-KR" altLang="en-US" dirty="0"/>
              <a:t>연산자는 연산자 사용방식에 따라 인덱스를 타지 않을 수 있습니다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like ‘</a:t>
            </a:r>
            <a:r>
              <a:rPr lang="ko-KR" altLang="en-US" dirty="0"/>
              <a:t>단어</a:t>
            </a:r>
            <a:r>
              <a:rPr lang="en-US" altLang="ko-KR" dirty="0"/>
              <a:t>%’</a:t>
            </a:r>
            <a:r>
              <a:rPr lang="ko-KR" altLang="en-US" dirty="0"/>
              <a:t>의 경우에는 가능하지만 </a:t>
            </a:r>
            <a:r>
              <a:rPr lang="en-US" altLang="ko-KR" dirty="0"/>
              <a:t>‘%</a:t>
            </a:r>
            <a:r>
              <a:rPr lang="ko-KR" altLang="en-US" dirty="0"/>
              <a:t>단어</a:t>
            </a:r>
            <a:r>
              <a:rPr lang="en-US" altLang="ko-KR" dirty="0"/>
              <a:t>’ </a:t>
            </a:r>
            <a:r>
              <a:rPr lang="ko-KR" altLang="en-US" dirty="0"/>
              <a:t>의 경우에는 불가능합니다</a:t>
            </a:r>
            <a:r>
              <a:rPr lang="en-US" altLang="ko-KR" dirty="0"/>
              <a:t>.</a:t>
            </a:r>
          </a:p>
          <a:p>
            <a:pPr marL="5715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571500" lvl="1" indent="0">
              <a:lnSpc>
                <a:spcPct val="150000"/>
              </a:lnSpc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CREATE </a:t>
            </a:r>
            <a:r>
              <a:rPr lang="en-US" altLang="ko-KR" err="1"/>
              <a:t>FULLTEXT</a:t>
            </a:r>
            <a:r>
              <a:rPr lang="en-US" altLang="ko-KR"/>
              <a:t> INDEX </a:t>
            </a:r>
            <a:r>
              <a:rPr lang="en-US" altLang="ko-KR" dirty="0" err="1"/>
              <a:t>idx_post_content</a:t>
            </a:r>
            <a:r>
              <a:rPr lang="en-US" altLang="ko-KR" dirty="0"/>
              <a:t> ON posts(content);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posts WHERE MATCH(content) AGAINST(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'MySQL'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6994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DFA42-D694-C8F5-0F65-6F646072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000000"/>
                </a:solidFill>
                <a:latin typeface="Consolas" panose="020B0609020204030204" pitchFamily="49" charset="0"/>
              </a:rPr>
              <a:t>인덱스 종류</a:t>
            </a:r>
            <a:r>
              <a:rPr lang="en-US" altLang="ko-KR" sz="2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SPATIAL INDEX </a:t>
            </a:r>
            <a:r>
              <a:rPr lang="en-US" altLang="ko-K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공간 인덱스</a:t>
            </a:r>
            <a:r>
              <a:rPr lang="en-US" altLang="ko-K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lang="ko-KR" altLang="en-US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130CE7-E309-B647-8451-A91885BAE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GIS(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지리 정보 시스템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데이터 검색 최적화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POINT, POLYGON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등의 공간 데이터 타입에서 사용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MyISAM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InnoDB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엔진에서 지원됨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CREATE TABLE locations (</a:t>
            </a:r>
          </a:p>
          <a:p>
            <a:pPr marL="114300" indent="0">
              <a:buNone/>
            </a:pPr>
            <a:r>
              <a:rPr lang="en-US" altLang="ko-KR" dirty="0"/>
              <a:t>    id INT PRIMARY KEY,</a:t>
            </a:r>
          </a:p>
          <a:p>
            <a:pPr marL="114300" indent="0">
              <a:buNone/>
            </a:pPr>
            <a:r>
              <a:rPr lang="en-US" altLang="ko-KR" dirty="0"/>
              <a:t>    coordinates POINT NOT NULL,</a:t>
            </a:r>
          </a:p>
          <a:p>
            <a:pPr marL="114300" indent="0">
              <a:buNone/>
            </a:pPr>
            <a:r>
              <a:rPr lang="en-US" altLang="ko-KR" dirty="0"/>
              <a:t>    </a:t>
            </a:r>
            <a:r>
              <a:rPr lang="en-US" altLang="ko-KR"/>
              <a:t>SPATIAL INDEX(</a:t>
            </a:r>
            <a:r>
              <a:rPr lang="en-US" altLang="ko-KR" dirty="0"/>
              <a:t>coordinates)</a:t>
            </a:r>
          </a:p>
          <a:p>
            <a:pPr marL="114300" indent="0">
              <a:buNone/>
            </a:pPr>
            <a:r>
              <a:rPr lang="en-US" altLang="ko-KR" dirty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33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CB23F-7983-432F-90E1-FE7000E7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환경변수설정하기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B6E006-107C-45DB-B642-05A889D24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새로만들기 </a:t>
            </a:r>
            <a:r>
              <a:rPr lang="en-US" altLang="ko-KR"/>
              <a:t>- c:\mariadb\bin</a:t>
            </a:r>
            <a:r>
              <a:rPr lang="ko-KR" altLang="en-US"/>
              <a:t>  확인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71F5C-5F54-47F4-924B-F71DD8AF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930400"/>
            <a:ext cx="5857875" cy="427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859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678AE-111A-8215-3E4C-F7C14819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  <a:r>
              <a:rPr lang="en-US" altLang="ko-KR" dirty="0"/>
              <a:t>(</a:t>
            </a:r>
            <a:r>
              <a:rPr lang="ko-KR" altLang="en-US" dirty="0" err="1"/>
              <a:t>복합인덱스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F19BBE-6E01-CE5D-F381-3FF55F961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COMPOSITE INDEX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복합 인덱스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여러 개의 컬럼을 묶어서 하나의 인덱스로 만든다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조건에서 여러 컬럼을 동시에 검색할 때 유용하다</a:t>
            </a:r>
          </a:p>
          <a:p>
            <a:pPr lvl="1">
              <a:lnSpc>
                <a:spcPct val="150000"/>
              </a:lnSpc>
            </a:pP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 INDEX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idx_users_name_email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users(name, email)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왼쪽 컬럼부터 순서대로 사용해야 효과적이다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D397F-6F25-1EB6-CB70-1A3E59AF6EA5}"/>
              </a:ext>
            </a:extLst>
          </p:cNvPr>
          <p:cNvSpPr txBox="1"/>
          <p:nvPr/>
        </p:nvSpPr>
        <p:spPr>
          <a:xfrm>
            <a:off x="721821" y="3987682"/>
            <a:ext cx="7585363" cy="4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users WHERE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‘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hong@example.com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users WHERE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hong@example.com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06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2BE29-FBAE-77B5-88DD-6A7047855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  <a:r>
              <a:rPr lang="en-US" altLang="ko-KR" dirty="0"/>
              <a:t>(</a:t>
            </a:r>
            <a:r>
              <a:rPr lang="ko-KR" altLang="en-US" dirty="0"/>
              <a:t>함수 기반 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A4572-3860-6200-E780-B91E3BD49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쿼리의 </a:t>
            </a:r>
            <a:r>
              <a:rPr lang="ko-KR" altLang="en-US" dirty="0" err="1"/>
              <a:t>검색조건등에</a:t>
            </a:r>
            <a:r>
              <a:rPr lang="ko-KR" altLang="en-US" dirty="0"/>
              <a:t> 함수가 사용될 경우에 함수는 인덱스를 타지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함수에 기반한 인덱스를 사용해야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MySQL 8.0</a:t>
            </a:r>
            <a:r>
              <a:rPr lang="ko-KR" altLang="en-US" dirty="0"/>
              <a:t>부터 가능하다</a:t>
            </a:r>
            <a:endParaRPr lang="en-US" altLang="ko-KR" dirty="0"/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1) Generated Column(</a:t>
            </a:r>
            <a:r>
              <a:rPr lang="ko-KR" altLang="en-US" dirty="0"/>
              <a:t>생성된 컬럼</a:t>
            </a:r>
            <a:r>
              <a:rPr lang="en-US" altLang="ko-KR" dirty="0"/>
              <a:t>) + </a:t>
            </a:r>
            <a:r>
              <a:rPr lang="ko-KR" altLang="en-US" dirty="0"/>
              <a:t>인덱스</a:t>
            </a:r>
            <a:endParaRPr lang="en-US" altLang="ko-KR" dirty="0"/>
          </a:p>
          <a:p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CREATE TABLE users (</a:t>
            </a:r>
          </a:p>
          <a:p>
            <a:pPr marL="114300" indent="0">
              <a:buNone/>
            </a:pPr>
            <a:r>
              <a:rPr lang="en-US" altLang="ko-KR" dirty="0"/>
              <a:t>    id INT PRIMARY KEY </a:t>
            </a:r>
            <a:r>
              <a:rPr lang="en-US" altLang="ko-KR" dirty="0" err="1"/>
              <a:t>AUTO_INCREMENT</a:t>
            </a:r>
            <a:r>
              <a:rPr lang="en-US" altLang="ko-KR" dirty="0"/>
              <a:t>,</a:t>
            </a:r>
          </a:p>
          <a:p>
            <a:pPr marL="114300" indent="0">
              <a:buNone/>
            </a:pPr>
            <a:r>
              <a:rPr lang="en-US" altLang="ko-KR" dirty="0"/>
              <a:t>    name VARCHAR(255),</a:t>
            </a:r>
          </a:p>
          <a:p>
            <a:pPr marL="11430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lower_name</a:t>
            </a:r>
            <a:r>
              <a:rPr lang="en-US" altLang="ko-KR" dirty="0"/>
              <a:t> VARCHAR(255) GENERATED ALWAYS AS (LOWER(name)) STORED, -- </a:t>
            </a:r>
            <a:r>
              <a:rPr lang="ko-KR" altLang="en-US" dirty="0"/>
              <a:t>함수 기반 가상 컬럼</a:t>
            </a:r>
          </a:p>
          <a:p>
            <a:pPr marL="114300" indent="0">
              <a:buNone/>
            </a:pPr>
            <a:r>
              <a:rPr lang="ko-KR" altLang="en-US"/>
              <a:t>    </a:t>
            </a:r>
            <a:r>
              <a:rPr lang="en-US" altLang="ko-KR"/>
              <a:t>INDEX </a:t>
            </a:r>
            <a:r>
              <a:rPr lang="en-US" altLang="ko-KR" dirty="0" err="1"/>
              <a:t>idx_lower_name</a:t>
            </a:r>
            <a:r>
              <a:rPr lang="en-US" altLang="ko-KR" dirty="0"/>
              <a:t> (</a:t>
            </a:r>
            <a:r>
              <a:rPr lang="en-US" altLang="ko-KR" dirty="0" err="1"/>
              <a:t>lower_name</a:t>
            </a:r>
            <a:r>
              <a:rPr lang="en-US" altLang="ko-KR" dirty="0"/>
              <a:t>)  -- </a:t>
            </a:r>
            <a:r>
              <a:rPr lang="ko-KR" altLang="en-US" dirty="0"/>
              <a:t>생성된 컬럼에 인덱스 추가</a:t>
            </a:r>
          </a:p>
          <a:p>
            <a:pPr marL="114300" indent="0">
              <a:buNone/>
            </a:pPr>
            <a:r>
              <a:rPr lang="en-US" altLang="ko-KR" dirty="0"/>
              <a:t>);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SELECT * FROM users WHERE </a:t>
            </a:r>
            <a:r>
              <a:rPr lang="en-US" altLang="ko-KR" dirty="0" err="1"/>
              <a:t>lower_name</a:t>
            </a:r>
            <a:r>
              <a:rPr lang="en-US" altLang="ko-KR" dirty="0"/>
              <a:t> = 'john doe';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3455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DA321-199D-99DC-F7C5-E153BC1B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  <a:r>
              <a:rPr lang="en-US" altLang="ko-KR" dirty="0"/>
              <a:t>(</a:t>
            </a:r>
            <a:r>
              <a:rPr lang="ko-KR" altLang="en-US" dirty="0"/>
              <a:t>함수 기반 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F44F1-46D3-B50D-3EB1-0A3955684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가상 컬럼</a:t>
            </a:r>
            <a:r>
              <a:rPr lang="en-US" altLang="ko-KR" b="1" dirty="0"/>
              <a:t>(Virtual Column)</a:t>
            </a:r>
            <a:r>
              <a:rPr lang="ko-KR" altLang="en-US" b="1" dirty="0"/>
              <a:t>과 인덱스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VIRTUAL</a:t>
            </a:r>
            <a:r>
              <a:rPr lang="en-US" altLang="ko-KR" dirty="0"/>
              <a:t>: </a:t>
            </a:r>
            <a:r>
              <a:rPr lang="ko-KR" altLang="en-US" dirty="0"/>
              <a:t>실제 데이터를 저장하지 않고 쿼리 시 계산 </a:t>
            </a:r>
            <a:r>
              <a:rPr lang="en-US" altLang="ko-KR" dirty="0"/>
              <a:t>(</a:t>
            </a:r>
            <a:r>
              <a:rPr lang="ko-KR" altLang="en-US" dirty="0"/>
              <a:t>인덱스 </a:t>
            </a:r>
            <a:r>
              <a:rPr lang="en-US" altLang="ko-KR" dirty="0"/>
              <a:t>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STORED</a:t>
            </a:r>
            <a:r>
              <a:rPr lang="en-US" altLang="ko-KR" dirty="0"/>
              <a:t>: </a:t>
            </a:r>
            <a:r>
              <a:rPr lang="ko-KR" altLang="en-US" dirty="0"/>
              <a:t>계산된 값을 저장하여 인덱스 가능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114300" indent="0">
              <a:buNone/>
            </a:pPr>
            <a:r>
              <a:rPr lang="en-US" altLang="ko-KR" dirty="0"/>
              <a:t>CREATE TABLE articles (</a:t>
            </a:r>
          </a:p>
          <a:p>
            <a:pPr marL="114300" indent="0">
              <a:buNone/>
            </a:pPr>
            <a:r>
              <a:rPr lang="en-US" altLang="ko-KR" dirty="0"/>
              <a:t>    id INT PRIMARY KEY </a:t>
            </a:r>
            <a:r>
              <a:rPr lang="en-US" altLang="ko-KR" dirty="0" err="1"/>
              <a:t>AUTO_INCREMENT</a:t>
            </a:r>
            <a:r>
              <a:rPr lang="en-US" altLang="ko-KR" dirty="0"/>
              <a:t>,</a:t>
            </a:r>
          </a:p>
          <a:p>
            <a:pPr marL="114300" indent="0">
              <a:buNone/>
            </a:pPr>
            <a:r>
              <a:rPr lang="en-US" altLang="ko-KR" dirty="0"/>
              <a:t>    title VARCHAR(255),</a:t>
            </a:r>
          </a:p>
          <a:p>
            <a:pPr marL="11430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title_length</a:t>
            </a:r>
            <a:r>
              <a:rPr lang="en-US" altLang="ko-KR" dirty="0"/>
              <a:t> INT GENERATED ALWAYS AS (LENGTH(title)) STORED,  -- </a:t>
            </a:r>
            <a:r>
              <a:rPr lang="ko-KR" altLang="en-US" dirty="0"/>
              <a:t>문자열 길이 저장</a:t>
            </a:r>
          </a:p>
          <a:p>
            <a:pPr marL="114300" indent="0">
              <a:buNone/>
            </a:pPr>
            <a:r>
              <a:rPr lang="ko-KR" altLang="en-US"/>
              <a:t>    </a:t>
            </a:r>
            <a:r>
              <a:rPr lang="en-US" altLang="ko-KR"/>
              <a:t>INDEX </a:t>
            </a:r>
            <a:r>
              <a:rPr lang="en-US" altLang="ko-KR" dirty="0" err="1"/>
              <a:t>idx_title_length</a:t>
            </a:r>
            <a:r>
              <a:rPr lang="en-US" altLang="ko-KR" dirty="0"/>
              <a:t> (</a:t>
            </a:r>
            <a:r>
              <a:rPr lang="en-US" altLang="ko-KR" dirty="0" err="1"/>
              <a:t>title_length</a:t>
            </a:r>
            <a:r>
              <a:rPr lang="en-US" altLang="ko-KR" dirty="0"/>
              <a:t>)  -- </a:t>
            </a:r>
            <a:r>
              <a:rPr lang="ko-KR" altLang="en-US" dirty="0"/>
              <a:t>인덱스 추가</a:t>
            </a:r>
          </a:p>
          <a:p>
            <a:pPr marL="114300" indent="0">
              <a:buNone/>
            </a:pPr>
            <a:r>
              <a:rPr lang="en-US" altLang="ko-KR" dirty="0"/>
              <a:t>);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en-US" altLang="ko-KR" dirty="0"/>
              <a:t>SELECT * FROM articles WHERE </a:t>
            </a:r>
            <a:r>
              <a:rPr lang="en-US" altLang="ko-KR" dirty="0" err="1"/>
              <a:t>title_length</a:t>
            </a:r>
            <a:r>
              <a:rPr lang="en-US" altLang="ko-KR" dirty="0"/>
              <a:t> &gt; 50;</a:t>
            </a:r>
          </a:p>
          <a:p>
            <a:pPr marL="114300" indent="0">
              <a:buNone/>
            </a:pPr>
            <a:endParaRPr lang="en-US" altLang="ko-KR" dirty="0"/>
          </a:p>
          <a:p>
            <a:pPr marL="114300" indent="0">
              <a:buNone/>
            </a:pPr>
            <a:r>
              <a:rPr lang="ko-KR" altLang="en-US" dirty="0"/>
              <a:t>이전 버전에서는 트리거 등을 사용하였음</a:t>
            </a:r>
          </a:p>
        </p:txBody>
      </p:sp>
    </p:spTree>
    <p:extLst>
      <p:ext uri="{BB962C8B-B14F-4D97-AF65-F5344CB8AC3E}">
        <p14:creationId xmlns:p14="http://schemas.microsoft.com/office/powerpoint/2010/main" val="25898377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A69AC-68B3-EA08-CF6C-5DEE7671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실행계획테이블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CD8357-96C4-2E38-D558-5095DC6FF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explain</a:t>
            </a:r>
            <a:r>
              <a:rPr lang="ko-KR" altLang="en-US" dirty="0"/>
              <a:t> </a:t>
            </a:r>
            <a:r>
              <a:rPr lang="en-US" altLang="ko-KR" dirty="0"/>
              <a:t>select * from emp;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410031-7C07-5F7B-DBF2-FE3079FF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5" y="1729594"/>
            <a:ext cx="6944185" cy="9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357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33BD3-8C98-122E-8D4E-393254F5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실행계획표 의미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E38A-FFEA-9DC9-5FEC-B0D9A5AEF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690809"/>
              </p:ext>
            </p:extLst>
          </p:nvPr>
        </p:nvGraphicFramePr>
        <p:xfrm>
          <a:off x="329738" y="1269076"/>
          <a:ext cx="8484524" cy="4820920"/>
        </p:xfrm>
        <a:graphic>
          <a:graphicData uri="http://schemas.openxmlformats.org/drawingml/2006/table">
            <a:tbl>
              <a:tblPr firstRow="1" bandRow="1">
                <a:tableStyleId>{94EFB15B-CB51-439E-9BBE-475FB3A6CB34}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3863065468"/>
                    </a:ext>
                  </a:extLst>
                </a:gridCol>
                <a:gridCol w="7082444">
                  <a:extLst>
                    <a:ext uri="{9D8B030D-6E8A-4147-A177-3AD203B41FA5}">
                      <a16:colId xmlns:a16="http://schemas.microsoft.com/office/drawing/2014/main" val="3628925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427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실행 순서를 나타내는 식별자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큰 값일수록 먼저 실행된다</a:t>
                      </a:r>
                      <a:r>
                        <a:rPr lang="en-US" altLang="ko-KR" dirty="0"/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17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select_type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쿼리 유형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e.g., SIMPLE, PRIMARY, SUBQUERY, DERIVED </a:t>
                      </a:r>
                      <a:r>
                        <a:rPr lang="ko-KR" altLang="en-US"/>
                        <a:t>등</a:t>
                      </a:r>
                      <a:r>
                        <a:rPr lang="en-US" altLang="ko-KR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6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쿼리가 실행될 테이블 이름을 말한다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7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partitions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사용된 파티션 정보를 말한다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파티션이 없으면 </a:t>
                      </a:r>
                      <a:r>
                        <a:rPr lang="en-US" altLang="ko-KR" dirty="0"/>
                        <a:t>NULL</a:t>
                      </a:r>
                      <a:r>
                        <a:rPr lang="ko-KR" altLang="en-US" dirty="0"/>
                        <a:t>값을 보여준다</a:t>
                      </a:r>
                      <a:r>
                        <a:rPr lang="en-US" altLang="ko-KR" dirty="0"/>
                        <a:t>.).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77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조인 방식 및 접근 방식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e.g., ALL</a:t>
                      </a:r>
                      <a:r>
                        <a:rPr lang="en-US"/>
                        <a:t>, index, </a:t>
                      </a:r>
                      <a:r>
                        <a:rPr lang="en-US" dirty="0"/>
                        <a:t>range, ref, const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29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possible_keys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사용할 수 있는 인덱스 목록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965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사용된 인덱스</a:t>
                      </a:r>
                      <a:r>
                        <a:rPr lang="en-US" altLang="ko-KR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9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key_len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사용된 인덱스의 길이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바이트 단위</a:t>
                      </a:r>
                      <a:r>
                        <a:rPr lang="en-US" altLang="ko-KR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8128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key</a:t>
                      </a:r>
                      <a:r>
                        <a:rPr lang="ko-KR" altLang="en-US"/>
                        <a:t>를 사용하여 조회된 값 </a:t>
                      </a:r>
                      <a:r>
                        <a:rPr lang="en-US" altLang="ko-KR"/>
                        <a:t>(e.g., const, NULL </a:t>
                      </a:r>
                      <a:r>
                        <a:rPr lang="ko-KR" altLang="en-US"/>
                        <a:t>등</a:t>
                      </a:r>
                      <a:r>
                        <a:rPr lang="en-US" altLang="ko-KR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54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MySQL</a:t>
                      </a:r>
                      <a:r>
                        <a:rPr lang="ko-KR" altLang="en-US"/>
                        <a:t>이 예상하는 조회 행 수</a:t>
                      </a:r>
                      <a:r>
                        <a:rPr lang="en-US" altLang="ko-KR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347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filtered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적용된 조건을 만족하는 행 비율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백분율 </a:t>
                      </a:r>
                      <a:r>
                        <a:rPr lang="en-US" altLang="ko-KR"/>
                        <a:t>%).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41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추가적인 실행 정보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e.g., </a:t>
                      </a:r>
                      <a:r>
                        <a:rPr lang="en-US"/>
                        <a:t>Using index, </a:t>
                      </a:r>
                      <a:r>
                        <a:rPr lang="en-US" dirty="0"/>
                        <a:t>Using </a:t>
                      </a:r>
                      <a:r>
                        <a:rPr lang="en-US" dirty="0" err="1"/>
                        <a:t>filesort</a:t>
                      </a:r>
                      <a:r>
                        <a:rPr lang="en-US" dirty="0"/>
                        <a:t>, Using temporary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808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9960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67C99-942B-54E2-943A-DCBB2B9C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05E7AA-CC1B-1632-EA7E-073164B11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쿼리의 실행계획에서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TYPE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이후의 칼럼은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MYSQL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서버가 각 테이블의 레코드를 어떤 방식으로 읽었는지를 나타낸다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(ACCESS TYPE).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여기서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방식이라하면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인덱스를 사용해 읽었는지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테이블을 처음부터 끝까지 읽는 풀테이블 스캔으로 읽었는지 등을 의미한다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i="0" dirty="0">
              <a:solidFill>
                <a:srgbClr val="212529"/>
              </a:solidFill>
              <a:effectLst/>
              <a:latin typeface="Abadi" panose="020B0604020104020204" pitchFamily="34" charset="0"/>
            </a:endParaRPr>
          </a:p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system</a:t>
            </a:r>
          </a:p>
          <a:p>
            <a:pPr lvl="1"/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레코드가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건만 존재하는 테이블 또는 한 건도 존재하지 않는 테이블을 참조하는 형태의 접근 방법을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system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이라고 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pPr lvl="1"/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 접근 방법은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innoDB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엔진이 아닌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MyISAM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MEMORY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엔진을 사용하는 테이블에서만 사용된다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4358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E715D-C830-1DB0-F28F-0E81365F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0A62D-0E38-904D-CAFE-A8A97400E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튜닝 필요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없음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테이블의 레코드 건수에 관계없이 쿼리가 프라이머리키나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유니크키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칼럼을 이용하는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조건절을 가지며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반드시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건을 반환하는 쿼리의 처리방식을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라고한다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프라이머리키나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유니크키의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일부만 사용하는 경우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타입의 접근 방법을 사용할 수 없다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3892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1BCE9-5D5E-EED2-C52D-9C600F34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70289E-C404-18C7-D0DF-BEF2720BE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eq_ref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튜닝 필요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X)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여러 테이블이 조인되는 쿼리의 실행 계획에서만 표시된다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조인에 처음 읽은 테이블의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칼럼값을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두번째 테이블의 프라이머리키나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유니크키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칼럼의 검색 조건에 사용할 때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eq_ref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라고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SELECT * 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dept_emp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d, employees e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WHERE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e.id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d.id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d.iid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 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d005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’;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위 조건에서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테이블을 읽을 때 첫번째 테이블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(d)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칼럼값을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 프라이머리키 검색 조건으로 사용했기 때문에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eq_ref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노출된다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0235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C47F2-8DB0-B38C-53BF-EAF18A158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493DF-4DF0-6867-692D-406D4434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EC3BB6-73D7-74FE-46D5-820F0D792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튜닝 필요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eq_ref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 달리 조인의 순서와 관계없으며 프라이머리키나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유니크키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제약조건도 없다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인덱스의 종류와 관계 없이 동등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(Equal)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조건으로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검색할때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접근 방법이 사용된다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fulltext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확인 필요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fulltext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접근 방법은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서버의 전문 검색 인덱스를 사용해 인덱스를 읽는 접근 방법을 의미한다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전문 검색은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 (...) AGAINST (...)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구문을 사용해서 실행해야 하는데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이때 반드시 테이블에 전문 검색용 인덱스가 준비돼 있어야만 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5090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1204-DEE8-BE5A-4EDE-B1474FA3B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267C0-BEF8-0E37-845E-F6EF001A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8875B-1794-C892-2C21-89489C223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ref_or_null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나쁘지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접근 방법은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ref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방법과 같은데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NULL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비교가 추가된 형태다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unique_subquery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WHERE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조건절에서 사용될 수 있는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ÌN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(subquery)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형태의 쿼리를 위한 방법이다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의미 그대로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서브쿼리에서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중복되지 않는 유니크한 값만 반환할 때 이 접근 방법을 사용한다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subquery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나쁘지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연산자 특성상 괄호내 값 중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중복값이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먼저 제거돼야 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이러한 중복을 인덱스를 이용하여 제거할 수 있을 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subquery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방법이 사용된다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87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16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서비스 시작하기</a:t>
            </a:r>
            <a:endParaRPr/>
          </a:p>
        </p:txBody>
      </p:sp>
      <p:pic>
        <p:nvPicPr>
          <p:cNvPr id="2252" name="Google Shape;2252;p3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1550" y="1443037"/>
            <a:ext cx="5364162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Google Shape;2253;p31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15</a:t>
            </a:fld>
            <a:endParaRPr/>
          </a:p>
        </p:txBody>
      </p:sp>
      <p:sp>
        <p:nvSpPr>
          <p:cNvPr id="2254" name="Google Shape;2254;p316"/>
          <p:cNvSpPr txBox="1"/>
          <p:nvPr/>
        </p:nvSpPr>
        <p:spPr>
          <a:xfrm>
            <a:off x="630237" y="3046412"/>
            <a:ext cx="6048375" cy="365125"/>
          </a:xfrm>
          <a:prstGeom prst="rect">
            <a:avLst/>
          </a:prstGeom>
          <a:noFill/>
          <a:ln w="25400" cap="flat" cmpd="sng">
            <a:solidFill>
              <a:srgbClr val="2626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5" name="Google Shape;2255;p316"/>
          <p:cNvSpPr/>
          <p:nvPr/>
        </p:nvSpPr>
        <p:spPr>
          <a:xfrm>
            <a:off x="6875462" y="1916111"/>
            <a:ext cx="1501920" cy="1926215"/>
          </a:xfrm>
          <a:prstGeom prst="wedgeRectCallout">
            <a:avLst>
              <a:gd name="adj1" fmla="val -2105"/>
              <a:gd name="adj2" fmla="val 29060"/>
            </a:avLst>
          </a:prstGeom>
          <a:solidFill>
            <a:srgbClr val="C2FFF0"/>
          </a:solidFill>
          <a:ln w="12700" cap="flat" cmpd="sng">
            <a:solidFill>
              <a:srgbClr val="0095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16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오른쪽 버튼 눌러서 가동을 눌러주자</a:t>
            </a:r>
            <a:endParaRPr sz="16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1D78B-8BA3-E0E3-83D0-428A845B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10867-312A-7B73-9636-C1306783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249C6-3B20-75C0-94B9-F7A14598C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나쁘지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우리가 알고 있는 인덱스 레인지 스캔 형태의 접근 방법이다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얼마나 많은 레코드를 필요로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하느냐에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따라 차이가 있겠지만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방법도 상당히 빠르다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2871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5BD52-74E5-7D95-8EF8-01045B09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7EEC1-8363-91A7-FE61-E26EF13BE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그다지 효율적이지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..)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개 이상의 인덱스를 이용해 각각의 검색 결과를 만들어낸 후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그 결과를 병합해서 처리하는 방식이다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방법에는 다음과 같은 특징이 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여러 인덱스를 읽어야 하므로 일반적으로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보다 효율이 떨어진다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전문 검색 인덱스를 사용하는 쿼리에서는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가 적용되지 않는다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index_merge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방법으로 처리된 결과는 항상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개 이상의 집합이 되기 때문에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교집합이나 합집합 또는 중복 제거와 같은 부가적인 작업이 더 필요하다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219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CA86D-7659-CC02-1CCF-EE1BCFDE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D3EAD-FB51-BD01-49EF-166E320D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73A88-A314-456D-E36E-967DCC59C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효율적이지 않음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..)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index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방법은 이름과 다르게 인덱스를 처음부터 끝까지 읽는 인덱스 풀 스캔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인덱스를 사용하는 의도가 아님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을 의미한다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index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접근 방법은 다음 조건 가운데 첫번째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두번째 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첫번째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세번째 조건을 충족하는 쿼리에서 사용되는 읽기 방식이다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const, ref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같은 접근 방법으로 인덱스를 사용하지 못하는 경우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인덱스에 포함된 칼럼만으로 처리할 수 있는 쿼리인 경우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데이터 파일을 읽지 않아도 되는 경우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인덱스를 이용해 정렬이나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그루핑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작업이 가능한 경우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별도의 정렬 작업을 피할 수 있는 경우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Font typeface="Malgun Gothic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4708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252C4-8A6B-F14D-26F9-D3F268D3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실행계획의 </a:t>
            </a:r>
            <a:r>
              <a:rPr lang="en-US" altLang="ko-KR" dirty="0"/>
              <a:t>Type </a:t>
            </a:r>
            <a:r>
              <a:rPr lang="ko-KR" altLang="en-US" dirty="0"/>
              <a:t>컬럼의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05A8C4-3BD4-E4F8-E149-9F58081EF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ALL (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제일 느림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)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Abadi" panose="020B0604020104020204" pitchFamily="34" charset="0"/>
            </a:endParaRPr>
          </a:p>
          <a:p>
            <a:pPr algn="l"/>
            <a:r>
              <a:rPr lang="ko-KR" altLang="en-US" dirty="0">
                <a:solidFill>
                  <a:srgbClr val="212529"/>
                </a:solidFill>
                <a:latin typeface="Abadi" panose="020B0604020104020204" pitchFamily="34" charset="0"/>
              </a:rPr>
              <a:t>테이블 전체를 스캔하는 방식이다</a:t>
            </a:r>
            <a:r>
              <a:rPr lang="en-US" altLang="ko-KR" dirty="0">
                <a:solidFill>
                  <a:srgbClr val="212529"/>
                </a:solidFill>
                <a:latin typeface="Abadi" panose="020B0604020104020204" pitchFamily="34" charset="0"/>
              </a:rPr>
              <a:t>.  MySQL</a:t>
            </a:r>
            <a:r>
              <a:rPr lang="ko-KR" altLang="en-US" dirty="0">
                <a:solidFill>
                  <a:srgbClr val="212529"/>
                </a:solidFill>
                <a:latin typeface="Abadi" panose="020B0604020104020204" pitchFamily="34" charset="0"/>
              </a:rPr>
              <a:t>은 기본적으로 병렬스캔이 되지 않으므로 가장 느리다</a:t>
            </a:r>
            <a:r>
              <a:rPr lang="en-US" altLang="ko-KR" dirty="0">
                <a:solidFill>
                  <a:srgbClr val="212529"/>
                </a:solidFill>
                <a:latin typeface="Abadi" panose="020B06040201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6501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AA4ED-EC2A-2D8F-2534-BA68F7F5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실행계획테이블의 </a:t>
            </a:r>
            <a:r>
              <a:rPr lang="en-US" altLang="ko-KR" dirty="0"/>
              <a:t>type </a:t>
            </a:r>
            <a:r>
              <a:rPr lang="ko-KR" altLang="en-US" dirty="0"/>
              <a:t>의 종류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8FBB978-F818-189A-0BDF-77D736950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471346"/>
              </p:ext>
            </p:extLst>
          </p:nvPr>
        </p:nvGraphicFramePr>
        <p:xfrm>
          <a:off x="382858" y="1759415"/>
          <a:ext cx="8378283" cy="3114040"/>
        </p:xfrm>
        <a:graphic>
          <a:graphicData uri="http://schemas.openxmlformats.org/drawingml/2006/table">
            <a:tbl>
              <a:tblPr firstRow="1" bandRow="1">
                <a:tableStyleId>{94EFB15B-CB51-439E-9BBE-475FB3A6CB34}</a:tableStyleId>
              </a:tblPr>
              <a:tblGrid>
                <a:gridCol w="1230353">
                  <a:extLst>
                    <a:ext uri="{9D8B030D-6E8A-4147-A177-3AD203B41FA5}">
                      <a16:colId xmlns:a16="http://schemas.microsoft.com/office/drawing/2014/main" val="604843703"/>
                    </a:ext>
                  </a:extLst>
                </a:gridCol>
                <a:gridCol w="5369312">
                  <a:extLst>
                    <a:ext uri="{9D8B030D-6E8A-4147-A177-3AD203B41FA5}">
                      <a16:colId xmlns:a16="http://schemas.microsoft.com/office/drawing/2014/main" val="2763508445"/>
                    </a:ext>
                  </a:extLst>
                </a:gridCol>
                <a:gridCol w="1778618">
                  <a:extLst>
                    <a:ext uri="{9D8B030D-6E8A-4147-A177-3AD203B41FA5}">
                      <a16:colId xmlns:a16="http://schemas.microsoft.com/office/drawing/2014/main" val="3496300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16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system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레코드가 하나만 있는 테이블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시스템 테이블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아래로 갈수록 속도가 느려짐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988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 키</a:t>
                      </a:r>
                      <a:r>
                        <a:rPr lang="en-US" altLang="ko-KR" dirty="0"/>
                        <a:t>(PK) </a:t>
                      </a:r>
                      <a:r>
                        <a:rPr lang="ko-KR" altLang="en-US" dirty="0"/>
                        <a:t>또는 유니크 인덱스</a:t>
                      </a:r>
                      <a:r>
                        <a:rPr lang="en-US" altLang="ko-KR" dirty="0"/>
                        <a:t>(UK)</a:t>
                      </a:r>
                      <a:r>
                        <a:rPr lang="ko-KR" altLang="en-US" dirty="0"/>
                        <a:t>에 대한 </a:t>
                      </a:r>
                      <a:r>
                        <a:rPr lang="ko-KR" altLang="en-US" b="1" dirty="0"/>
                        <a:t>단일 레코드 조회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88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eq_ref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여러 테이블을 조인할 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기본 키</a:t>
                      </a:r>
                      <a:r>
                        <a:rPr lang="en-US" altLang="ko-KR" dirty="0"/>
                        <a:t>(PK) </a:t>
                      </a:r>
                      <a:r>
                        <a:rPr lang="ko-KR" altLang="en-US" dirty="0"/>
                        <a:t>또는 유니크 키</a:t>
                      </a:r>
                      <a:r>
                        <a:rPr lang="en-US" altLang="ko-KR" dirty="0"/>
                        <a:t>(UK)</a:t>
                      </a:r>
                      <a:r>
                        <a:rPr lang="ko-KR" altLang="en-US" dirty="0"/>
                        <a:t>로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80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일반적인 인덱스 조회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중복 가능성이 있는 인덱스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8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BETWEEN, &lt;, &gt;, IN() </a:t>
                      </a:r>
                      <a:r>
                        <a:rPr lang="ko-KR" altLang="en-US" dirty="0"/>
                        <a:t>등의 </a:t>
                      </a:r>
                      <a:r>
                        <a:rPr lang="ko-KR" altLang="en-US" b="1" dirty="0"/>
                        <a:t>범위 검색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45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index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모든 인덱스를 순차 검색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테이블 전체 스캔보다는 빠름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8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테이블 전체를 스캔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(Full Table Scan)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411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887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B85D3-D8F0-F74B-49D3-93270921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에서의 병렬처리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B20F37-01EF-9B7A-EF69-9104AC974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MySQL Partitioning (</a:t>
            </a:r>
            <a:r>
              <a:rPr lang="ko-KR" altLang="en-US" b="1" dirty="0" err="1"/>
              <a:t>파티셔닝</a:t>
            </a:r>
            <a:r>
              <a:rPr lang="en-US" altLang="ko-KR" b="1" dirty="0"/>
              <a:t>) </a:t>
            </a:r>
            <a:r>
              <a:rPr lang="ko-KR" altLang="en-US" b="1" dirty="0"/>
              <a:t>사용</a:t>
            </a:r>
          </a:p>
          <a:p>
            <a:pPr lvl="1"/>
            <a:r>
              <a:rPr lang="en-US" altLang="ko-KR" dirty="0"/>
              <a:t>MySQL 5.1 </a:t>
            </a:r>
            <a:r>
              <a:rPr lang="ko-KR" altLang="en-US" dirty="0"/>
              <a:t>이상에서는 </a:t>
            </a:r>
            <a:r>
              <a:rPr lang="ko-KR" altLang="en-US" b="1" dirty="0" err="1"/>
              <a:t>파티셔닝</a:t>
            </a:r>
            <a:r>
              <a:rPr lang="en-US" altLang="ko-KR" b="1" dirty="0"/>
              <a:t>(Partitioning)</a:t>
            </a:r>
            <a:r>
              <a:rPr lang="ko-KR" altLang="en-US" b="1" dirty="0"/>
              <a:t>을 활용하면 일부 병렬 처리 효과</a:t>
            </a:r>
            <a:r>
              <a:rPr lang="ko-KR" altLang="en-US" dirty="0"/>
              <a:t>를 얻을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b="1" dirty="0" err="1"/>
              <a:t>파티션된</a:t>
            </a:r>
            <a:r>
              <a:rPr lang="ko-KR" altLang="en-US" b="1" dirty="0"/>
              <a:t> 테이블에서 각 파티션을 병렬로 검색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파티셔닝은</a:t>
            </a:r>
            <a:r>
              <a:rPr lang="ko-KR" altLang="en-US" dirty="0"/>
              <a:t> 특정 조건에서만 병렬 검색을 지원하므로</a:t>
            </a:r>
            <a:r>
              <a:rPr lang="en-US" altLang="ko-KR" dirty="0"/>
              <a:t>, </a:t>
            </a:r>
            <a:r>
              <a:rPr lang="ko-KR" altLang="en-US" dirty="0"/>
              <a:t>모든 쿼리에 병렬 처리가 적용되지는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MySQL 8.0</a:t>
            </a:r>
            <a:r>
              <a:rPr lang="ko-KR" altLang="en-US" b="1" dirty="0"/>
              <a:t>의 </a:t>
            </a:r>
            <a:r>
              <a:rPr lang="en-US" altLang="ko-KR" b="1" dirty="0" err="1"/>
              <a:t>InnoDB</a:t>
            </a:r>
            <a:r>
              <a:rPr lang="en-US" altLang="ko-KR" b="1" dirty="0"/>
              <a:t> Parallel Read </a:t>
            </a:r>
            <a:r>
              <a:rPr lang="ko-KR" altLang="en-US" b="1" dirty="0"/>
              <a:t>기능 </a:t>
            </a:r>
            <a:r>
              <a:rPr lang="en-US" altLang="ko-KR" b="1" dirty="0"/>
              <a:t>(</a:t>
            </a:r>
            <a:r>
              <a:rPr lang="en-US" altLang="ko-KR" b="1" dirty="0" err="1"/>
              <a:t>InnoDB</a:t>
            </a:r>
            <a:r>
              <a:rPr lang="en-US" altLang="ko-KR" b="1" dirty="0"/>
              <a:t> </a:t>
            </a:r>
            <a:r>
              <a:rPr lang="ko-KR" altLang="en-US" b="1" dirty="0"/>
              <a:t>병렬 읽기</a:t>
            </a:r>
            <a:r>
              <a:rPr lang="en-US" altLang="ko-KR" b="1" dirty="0"/>
              <a:t>)</a:t>
            </a:r>
          </a:p>
          <a:p>
            <a:pPr lvl="1"/>
            <a:r>
              <a:rPr lang="en-US" altLang="ko-KR" dirty="0"/>
              <a:t>MySQL 8.0</a:t>
            </a:r>
            <a:r>
              <a:rPr lang="ko-KR" altLang="en-US" dirty="0"/>
              <a:t>에서는 </a:t>
            </a:r>
            <a:r>
              <a:rPr lang="en-US" altLang="ko-KR" dirty="0" err="1"/>
              <a:t>InnoDB</a:t>
            </a:r>
            <a:r>
              <a:rPr lang="ko-KR" altLang="en-US" dirty="0"/>
              <a:t>의 </a:t>
            </a:r>
            <a:r>
              <a:rPr lang="en-US" altLang="ko-KR" b="1" dirty="0"/>
              <a:t>"Parallel Read" </a:t>
            </a:r>
            <a:r>
              <a:rPr lang="ko-KR" altLang="en-US" b="1" dirty="0"/>
              <a:t>기능</a:t>
            </a:r>
            <a:r>
              <a:rPr lang="ko-KR" altLang="en-US" dirty="0"/>
              <a:t>이 도입되어</a:t>
            </a:r>
            <a:r>
              <a:rPr lang="en-US" altLang="ko-KR" dirty="0"/>
              <a:t>, </a:t>
            </a:r>
            <a:r>
              <a:rPr lang="ko-KR" altLang="en-US" dirty="0"/>
              <a:t>일부 경우 </a:t>
            </a:r>
            <a:r>
              <a:rPr lang="ko-KR" altLang="en-US" b="1" dirty="0"/>
              <a:t>병렬 검색이 </a:t>
            </a:r>
            <a:r>
              <a:rPr lang="ko-KR" altLang="en-US" b="1" dirty="0" err="1"/>
              <a:t>가능</a:t>
            </a:r>
            <a:r>
              <a:rPr lang="ko-KR" altLang="en-US" dirty="0" err="1"/>
              <a:t>해졌습니다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테이블이 클러스터형 인덱스</a:t>
            </a:r>
            <a:r>
              <a:rPr lang="en-US" altLang="ko-KR" b="1" dirty="0"/>
              <a:t>(</a:t>
            </a:r>
            <a:r>
              <a:rPr lang="en-US" altLang="ko-KR" b="1"/>
              <a:t>Clustered Index)</a:t>
            </a:r>
            <a:r>
              <a:rPr lang="ko-KR" altLang="en-US" b="1" dirty="0"/>
              <a:t>를 사용하면 병렬 검색이 가능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 err="1"/>
              <a:t>InnoDB</a:t>
            </a:r>
            <a:r>
              <a:rPr lang="ko-KR" altLang="en-US" b="1" dirty="0"/>
              <a:t>가 멀티 스레드로 데이터를 읽을 수 있음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여전히 단일 쿼리에서 병렬 처리를 직접 제어할 수는 없음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0284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4D728-4D4E-BB97-2A94-375562DB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에서의 병렬처리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3F6479-E24F-FD30-9987-678F5D4EC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여러 개의 쿼리를 병렬 실행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애플리케이션 레벨 병렬화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자체적으로 단일 쿼리를 병렬로 실행하지 않지만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애플리케이션에서 여러 개의 쿼리를 동시에 실행하면 병렬 효과를 낼 수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예를 들어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Python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ThreadPoolExecutor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사용하여 여러 개의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쿼리를 병렬 실행할 수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b="1" dirty="0"/>
              <a:t>MySQL</a:t>
            </a:r>
            <a:r>
              <a:rPr lang="ko-KR" altLang="en-US" b="1" dirty="0"/>
              <a:t>은 기본적으로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을 병렬로 처리하지 않는다</a:t>
            </a:r>
            <a:r>
              <a:rPr lang="en-US" altLang="ko-KR" b="1" dirty="0"/>
              <a:t>. Oracle</a:t>
            </a:r>
            <a:r>
              <a:rPr lang="ko-KR" altLang="en-US" b="1" dirty="0"/>
              <a:t>의 경우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의 경우에는 기본적으로 병렬처리를 하기때문에 </a:t>
            </a:r>
            <a:r>
              <a:rPr lang="en-US" altLang="ko-KR" b="1" dirty="0"/>
              <a:t>Full Table Scan</a:t>
            </a:r>
            <a:r>
              <a:rPr lang="ko-KR" altLang="en-US" b="1" dirty="0"/>
              <a:t>이 인덱스 스캔보다 빠른 경우가 많다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0186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DF7E9-5859-C05F-5E2E-7BF01EDD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실행계획이란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F75998-981F-07F5-F65B-9718D5EF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쿼리를 실행할 때 </a:t>
            </a:r>
            <a:r>
              <a:rPr lang="en-US" altLang="ko-KR" b="1" dirty="0"/>
              <a:t>MySQL</a:t>
            </a:r>
            <a:r>
              <a:rPr lang="ko-KR" altLang="en-US" b="1" dirty="0"/>
              <a:t>이 어떤 방식으로 데이터를 검색하고 처리하는지 보여주는 기능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</a:t>
            </a:r>
            <a:r>
              <a:rPr lang="ko-KR" altLang="en-US" b="1" dirty="0"/>
              <a:t>인덱스 사용 여부</a:t>
            </a:r>
            <a:r>
              <a:rPr lang="en-US" altLang="ko-KR" b="1" dirty="0"/>
              <a:t>, </a:t>
            </a:r>
            <a:r>
              <a:rPr lang="ko-KR" altLang="en-US" b="1" dirty="0"/>
              <a:t>조인 방식</a:t>
            </a:r>
            <a:r>
              <a:rPr lang="en-US" altLang="ko-KR" b="1" dirty="0"/>
              <a:t>, </a:t>
            </a:r>
            <a:r>
              <a:rPr lang="ko-KR" altLang="en-US" b="1" dirty="0"/>
              <a:t>최적화 필요성</a:t>
            </a:r>
            <a:r>
              <a:rPr lang="ko-KR" altLang="en-US" dirty="0"/>
              <a:t> 등을 분석할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EXPLAIN </a:t>
            </a:r>
            <a:r>
              <a:rPr lang="ko-KR" altLang="en-US" dirty="0"/>
              <a:t>키워드로 실행계획을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91979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F00C-A215-F0E6-B0DE-587748DD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4B81D-67E7-8CA1-6F6C-B1B77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314D08-94B1-2B47-D807-BBB883EDB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count(</a:t>
            </a:r>
            <a:r>
              <a:rPr lang="en-US" altLang="ko-KR" dirty="0">
                <a:solidFill>
                  <a:srgbClr val="098658"/>
                </a:solidFill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--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전체 데이터 개수 확인 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--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구조를 확인하자 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데이터를 점검해보자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데이터가 많으므로 앞의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개만 확인해보자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-- 10001 ~ 499999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범위에 데이터가 존재 한다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8380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87A6-8E89-F378-AEE7-134F902D9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94B5C-5E9F-EA47-E63F-BA680358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실행계획확인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D3E03E-600E-C40C-5485-C2B8C56EB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B843E6A3-06FF-9685-92AC-0C8A3667B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88752"/>
              </p:ext>
            </p:extLst>
          </p:nvPr>
        </p:nvGraphicFramePr>
        <p:xfrm>
          <a:off x="392790" y="1286164"/>
          <a:ext cx="8140932" cy="49682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8211">
                  <a:extLst>
                    <a:ext uri="{9D8B030D-6E8A-4147-A177-3AD203B41FA5}">
                      <a16:colId xmlns:a16="http://schemas.microsoft.com/office/drawing/2014/main" val="3094929018"/>
                    </a:ext>
                  </a:extLst>
                </a:gridCol>
                <a:gridCol w="1701338">
                  <a:extLst>
                    <a:ext uri="{9D8B030D-6E8A-4147-A177-3AD203B41FA5}">
                      <a16:colId xmlns:a16="http://schemas.microsoft.com/office/drawing/2014/main" val="3144460904"/>
                    </a:ext>
                  </a:extLst>
                </a:gridCol>
                <a:gridCol w="4821383">
                  <a:extLst>
                    <a:ext uri="{9D8B030D-6E8A-4147-A177-3AD203B41FA5}">
                      <a16:colId xmlns:a16="http://schemas.microsoft.com/office/drawing/2014/main" val="3376246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184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실행되는 쿼리 단계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단순 쿼리는 </a:t>
                      </a:r>
                      <a:r>
                        <a:rPr lang="en-US" altLang="ko-KR"/>
                        <a:t>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62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select_type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단순 </a:t>
                      </a:r>
                      <a:r>
                        <a:rPr lang="en-US" altLang="ko-KR"/>
                        <a:t>SELECT </a:t>
                      </a:r>
                      <a:r>
                        <a:rPr lang="ko-KR" altLang="en-US"/>
                        <a:t>문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서브쿼리나 </a:t>
                      </a:r>
                      <a:r>
                        <a:rPr lang="en-US" altLang="ko-KR"/>
                        <a:t>UNION</a:t>
                      </a:r>
                      <a:r>
                        <a:rPr lang="ko-KR" altLang="en-US"/>
                        <a:t>이 없을 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3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조회하는 테이블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사원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2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partitions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파티션을 사용하지 않음 </a:t>
                      </a:r>
                      <a:r>
                        <a:rPr lang="en-US" altLang="ko-KR"/>
                        <a:t>(NULL)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39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가장 빠른 조회 방식 </a:t>
                      </a:r>
                      <a:r>
                        <a:rPr lang="en-US" altLang="ko-KR" b="1"/>
                        <a:t>(</a:t>
                      </a:r>
                      <a:r>
                        <a:rPr lang="ko-KR" altLang="en-US" b="1"/>
                        <a:t>최적화된 인덱스 사용</a:t>
                      </a:r>
                      <a:r>
                        <a:rPr lang="en-US" altLang="ko-KR" b="1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53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possible_keys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사용할 수 있는 인덱스 목록 </a:t>
                      </a:r>
                      <a:r>
                        <a:rPr lang="en-US" altLang="ko-KR"/>
                        <a:t>(PRIMARY </a:t>
                      </a:r>
                      <a:r>
                        <a:rPr lang="ko-KR" altLang="en-US"/>
                        <a:t>키 사용 가능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67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사용된 인덱스 </a:t>
                      </a:r>
                      <a:r>
                        <a:rPr lang="en-US" altLang="ko-KR"/>
                        <a:t>(PRIMARY </a:t>
                      </a:r>
                      <a:r>
                        <a:rPr lang="ko-KR" altLang="en-US"/>
                        <a:t>키 사용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13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key_len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사용된 인덱스의 바이트 길이 </a:t>
                      </a:r>
                      <a:r>
                        <a:rPr lang="en-US" altLang="ko-KR"/>
                        <a:t>(INT </a:t>
                      </a:r>
                      <a:r>
                        <a:rPr lang="ko-KR" altLang="en-US"/>
                        <a:t>타입이므로 </a:t>
                      </a:r>
                      <a:r>
                        <a:rPr lang="en-US" altLang="ko-KR"/>
                        <a:t>4</a:t>
                      </a:r>
                      <a:r>
                        <a:rPr lang="ko-KR" altLang="en-US"/>
                        <a:t>바이트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90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상수 값</a:t>
                      </a:r>
                      <a:r>
                        <a:rPr lang="en-US" altLang="ko-KR"/>
                        <a:t>(const)</a:t>
                      </a:r>
                      <a:r>
                        <a:rPr lang="ko-KR" altLang="en-US"/>
                        <a:t>으로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MySQL</a:t>
                      </a:r>
                      <a:r>
                        <a:rPr lang="ko-KR" altLang="en-US"/>
                        <a:t>이 예상한 검색할 행의 수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매우 적은 수이므로 성능이 좋음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62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filtered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100.00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100% </a:t>
                      </a:r>
                      <a:r>
                        <a:rPr lang="ko-KR" altLang="en-US"/>
                        <a:t>필터링됨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즉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조건을 완전히 만족하는 결과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8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추가적인 정보 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추가적인 연산 없이 바로 반환 가능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1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12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317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MySQL과 연동하기</a:t>
            </a:r>
            <a:endParaRPr/>
          </a:p>
        </p:txBody>
      </p:sp>
      <p:sp>
        <p:nvSpPr>
          <p:cNvPr id="2261" name="Google Shape;2261;p317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-u root -p --port=</a:t>
            </a:r>
            <a:r>
              <a:rPr lang="en-US" dirty="0"/>
              <a:t>3</a:t>
            </a: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306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패스워드 : 1234  </a:t>
            </a:r>
            <a:endParaRPr dirty="0"/>
          </a:p>
        </p:txBody>
      </p:sp>
      <p:sp>
        <p:nvSpPr>
          <p:cNvPr id="2262" name="Google Shape;2262;p3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16</a:t>
            </a:fld>
            <a:endParaRPr/>
          </a:p>
        </p:txBody>
      </p:sp>
      <p:pic>
        <p:nvPicPr>
          <p:cNvPr id="2263" name="Google Shape;2263;p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587" y="2492375"/>
            <a:ext cx="75152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F34EB-EA0E-A0D9-AC12-8495A62C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C8F9D-DAB3-2EBD-BCF0-3FF1848E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확인 명령어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4D3F49-7B4C-EB32-4232-0ADE93A39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확인명령어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/>
              <a:t>type = const: </a:t>
            </a:r>
            <a:r>
              <a:rPr lang="ko-KR" altLang="en-US" dirty="0"/>
              <a:t>최적의 조회 방식으로</a:t>
            </a:r>
            <a:r>
              <a:rPr lang="en-US" altLang="ko-KR" dirty="0"/>
              <a:t>, PRIMARY KEY</a:t>
            </a:r>
            <a:r>
              <a:rPr lang="ko-KR" altLang="en-US" dirty="0"/>
              <a:t>가 있는 컬럼을 </a:t>
            </a:r>
            <a:r>
              <a:rPr lang="en-US" altLang="ko-KR" dirty="0"/>
              <a:t>= </a:t>
            </a:r>
            <a:r>
              <a:rPr lang="ko-KR" altLang="en-US" dirty="0"/>
              <a:t>연산자로 조회할 때 나타남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</a:t>
            </a:r>
            <a:r>
              <a:rPr lang="en-US" altLang="ko-KR" dirty="0"/>
              <a:t>(PRIMARY </a:t>
            </a:r>
            <a:r>
              <a:rPr lang="ko-KR" altLang="en-US" dirty="0"/>
              <a:t>키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  <a:r>
              <a:rPr lang="en-US" altLang="ko-KR" dirty="0"/>
              <a:t>: </a:t>
            </a:r>
            <a:r>
              <a:rPr lang="ko-KR" altLang="en-US" dirty="0"/>
              <a:t>사원번호가 기본 키</a:t>
            </a:r>
            <a:r>
              <a:rPr lang="en-US" altLang="ko-KR" dirty="0"/>
              <a:t>(PRIMARY KEY)</a:t>
            </a:r>
            <a:r>
              <a:rPr lang="ko-KR" altLang="en-US" dirty="0"/>
              <a:t>로 설정되어 있어 빠르게 </a:t>
            </a:r>
            <a:r>
              <a:rPr lang="en-US" altLang="ko-KR" dirty="0"/>
              <a:t>1</a:t>
            </a:r>
            <a:r>
              <a:rPr lang="ko-KR" altLang="en-US" dirty="0"/>
              <a:t>건만 조회함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rows = 1: </a:t>
            </a:r>
            <a:r>
              <a:rPr lang="ko-KR" altLang="en-US" dirty="0"/>
              <a:t>한 개의 행만 조회하면 되므로 성능이 매우 좋음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7538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E1317-F783-990F-DAF7-CCDA694D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2BA2E-CDF7-3D5B-10F8-0BF70D15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삭제하기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0EAF5E-E3D9-CE3F-25FC-B6F24C02B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I_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입사일자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I_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성별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index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056802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BA37E-2E2B-BC11-E552-BBEA00F6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인덱스가 </a:t>
            </a:r>
            <a:r>
              <a:rPr lang="ko-KR" altLang="en-US" dirty="0" err="1"/>
              <a:t>없을때의</a:t>
            </a:r>
            <a:r>
              <a:rPr lang="ko-KR" altLang="en-US" dirty="0"/>
              <a:t> 실행계획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1903E9-EB81-D068-BAB1-8520838F0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type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ALL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이라는 말은 전체 데이터를 검색한다는 의미임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2B76F7-2585-992C-9ED5-64B54BA2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92" y="1921429"/>
            <a:ext cx="7075449" cy="10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865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836B4-5C8D-282F-32AA-DD609258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인덱스가 </a:t>
            </a:r>
            <a:r>
              <a:rPr lang="ko-KR" altLang="en-US" dirty="0" err="1"/>
              <a:t>있을때의</a:t>
            </a:r>
            <a:r>
              <a:rPr lang="ko-KR" altLang="en-US" dirty="0"/>
              <a:t> 실행계획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D07FC-305D-94A7-F11C-376C3E79F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primay</a:t>
            </a:r>
            <a:r>
              <a:rPr lang="ko-KR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ko-KR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를 추가하면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primary  </a:t>
            </a:r>
            <a:r>
              <a:rPr lang="ko-KR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인덱스가 자동으로 생성됩니다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9897D2-E8FB-7698-B90E-B7061EE9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27" y="3051366"/>
            <a:ext cx="7315200" cy="1112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AE670-B69F-2AA2-B381-AAF11627EE89}"/>
              </a:ext>
            </a:extLst>
          </p:cNvPr>
          <p:cNvSpPr txBox="1"/>
          <p:nvPr/>
        </p:nvSpPr>
        <p:spPr>
          <a:xfrm>
            <a:off x="1561171" y="4527395"/>
            <a:ext cx="4795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type const</a:t>
            </a:r>
            <a:r>
              <a:rPr lang="ko-KR" altLang="en-US" dirty="0"/>
              <a:t> 가 가장 빠른 인덱스임</a:t>
            </a:r>
            <a:r>
              <a:rPr lang="en-US" altLang="ko-KR" dirty="0"/>
              <a:t>.</a:t>
            </a:r>
            <a:r>
              <a:rPr lang="ko-KR" altLang="en-US" dirty="0"/>
              <a:t>검색을 한 건만 했다는 의미임 </a:t>
            </a:r>
            <a:r>
              <a:rPr lang="en-US" altLang="ko-KR"/>
              <a:t>, INDEX </a:t>
            </a:r>
            <a:r>
              <a:rPr lang="ko-KR" altLang="en-US" dirty="0"/>
              <a:t>를 검색하는 부분은 보여주지 않음</a:t>
            </a:r>
            <a:endParaRPr lang="en-US" altLang="ko-KR" dirty="0"/>
          </a:p>
          <a:p>
            <a:r>
              <a:rPr lang="ko-KR" altLang="en-US" dirty="0"/>
              <a:t>인덱싱 테이블에서 인덱싱 위치를 찾아서 데이터를 검색한다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UNIQUE </a:t>
            </a:r>
            <a:r>
              <a:rPr lang="ko-KR" altLang="en-US" dirty="0"/>
              <a:t>인덱스 검색을 사용함</a:t>
            </a:r>
            <a:r>
              <a:rPr lang="en-US" altLang="ko-KR" dirty="0"/>
              <a:t>, </a:t>
            </a:r>
            <a:r>
              <a:rPr lang="ko-KR" altLang="en-US" dirty="0"/>
              <a:t>검색조건이 </a:t>
            </a:r>
            <a:r>
              <a:rPr lang="en-US" altLang="ko-KR" dirty="0"/>
              <a:t>= </a:t>
            </a:r>
            <a:r>
              <a:rPr lang="ko-KR" altLang="en-US" dirty="0"/>
              <a:t>이므로 하나의 데이터를 추출한다 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2199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54519-D2BC-B22C-21DE-4A9FAC83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ko-KR" altLang="en-US" dirty="0"/>
              <a:t>범위 검색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EBD422-799A-FB74-C8F2-54EBC035A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검색조건이 </a:t>
            </a:r>
            <a:r>
              <a:rPr lang="ko-KR" altLang="en-US" dirty="0" err="1"/>
              <a:t>부등호등이나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  <a:r>
              <a:rPr lang="ko-KR" altLang="en-US" dirty="0" err="1"/>
              <a:t>조건등</a:t>
            </a:r>
            <a:r>
              <a:rPr lang="ko-KR" altLang="en-US" dirty="0"/>
              <a:t> </a:t>
            </a:r>
            <a:r>
              <a:rPr lang="ko-KR" altLang="en-US" dirty="0" err="1"/>
              <a:t>여러건이</a:t>
            </a:r>
            <a:r>
              <a:rPr lang="ko-KR" altLang="en-US" dirty="0"/>
              <a:t> </a:t>
            </a:r>
            <a:r>
              <a:rPr lang="ko-KR" altLang="en-US" dirty="0" err="1"/>
              <a:t>검색될때</a:t>
            </a:r>
            <a:endParaRPr lang="en-US" altLang="ko-KR" dirty="0"/>
          </a:p>
          <a:p>
            <a:r>
              <a:rPr lang="en-US" altLang="ko-KR" dirty="0"/>
              <a:t>explain select * from </a:t>
            </a:r>
            <a:r>
              <a:rPr lang="ko-KR" altLang="en-US" dirty="0"/>
              <a:t>사원 </a:t>
            </a:r>
            <a:r>
              <a:rPr lang="en-US" altLang="ko-KR" dirty="0"/>
              <a:t>where </a:t>
            </a:r>
            <a:r>
              <a:rPr lang="ko-KR" altLang="en-US" dirty="0"/>
              <a:t>사원번호</a:t>
            </a:r>
            <a:r>
              <a:rPr lang="en-US" altLang="ko-KR" dirty="0"/>
              <a:t>&lt;100000;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100001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A4F07-AC2C-0F26-4B1B-1C5A7534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9" y="2133165"/>
            <a:ext cx="6757639" cy="1052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69FC52-AA25-7CE4-5A92-0E03BA3A0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9" y="4236329"/>
            <a:ext cx="8402444" cy="21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494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75F5E-1CCF-EA8B-B775-D0D75D99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 by </a:t>
            </a:r>
            <a:r>
              <a:rPr lang="ko-KR" altLang="en-US" dirty="0"/>
              <a:t>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AD1C9C-C6C1-FF58-C8B6-248DCFE2A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인덱스를 빠짐없이 검색한다 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EC457E-7980-32BB-BA72-611EEFA7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82" y="1763131"/>
            <a:ext cx="7644161" cy="11460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48CD17-71FD-60F7-4460-331765CF5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60318" y="4417123"/>
            <a:ext cx="7974106" cy="8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141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F31F0-E01D-B00B-31A5-AB77365A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F1507-0A32-8238-C28F-1031622D2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explain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사원번호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74672-B322-34A6-E9AD-A2027546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" y="2482071"/>
            <a:ext cx="7966878" cy="14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29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8C7B5-29B4-F783-74B1-875C9F68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인덱스 추가하기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1CD0D-D154-7736-0F3F-6A2629915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데이터가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unqiue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제약조건을 만족하지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못할경우에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일반 인덱스를 부여한다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기본문법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 ALTER TABLE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테이블명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ADD INDEX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인덱스이름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컬럼명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alter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table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사원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add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index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I_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입사일자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입사일자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show index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from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사원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explain select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from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사원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where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입사일자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='1989-08-24';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3F6910-E080-2118-9385-4CDF3D5D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8" y="4253681"/>
            <a:ext cx="8274204" cy="10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796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612F4-70A6-9B03-C497-B23BA03E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type=“ref”</a:t>
            </a:r>
            <a:r>
              <a:rPr lang="ko-KR" altLang="en-US" dirty="0"/>
              <a:t>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792F1-CFC2-99D4-F98D-0AD631672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참조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(Reference) 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조건을 이용한 인덱스 검색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을 의미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타입은 인덱스를 사용하여 특정 값을 검색하지만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완전한 일치 검색이 아닌 부분 매칭이 포함될 때 발생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인덱스를 이용하여 데이터를 검색하지만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완전한 유일 검색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(Unique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Lookup)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아닌 경우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주로 일반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인덱스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(INDEX),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UNIQUE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인덱스에서 부분 일치 검색일 때 발생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비교 연산자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(=, IN, &lt;=&gt;)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를 사용하여 인덱스 검색할 때 사용됨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일반적으로 성능이 좋음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범위 검색보다 효율적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5259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9A1587-E62F-F9B9-6629-E7CAA5F7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 </a:t>
            </a:r>
            <a:r>
              <a:rPr lang="ko-KR" altLang="en-US" dirty="0"/>
              <a:t>와 </a:t>
            </a:r>
            <a:r>
              <a:rPr lang="en-US" altLang="ko-KR" dirty="0"/>
              <a:t>RANGE</a:t>
            </a:r>
            <a:r>
              <a:rPr lang="ko-KR" altLang="en-US" dirty="0"/>
              <a:t>차이점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438DD4C-1887-F6E1-5CBF-1E810AC70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34613"/>
              </p:ext>
            </p:extLst>
          </p:nvPr>
        </p:nvGraphicFramePr>
        <p:xfrm>
          <a:off x="423746" y="1397000"/>
          <a:ext cx="8374566" cy="3723640"/>
        </p:xfrm>
        <a:graphic>
          <a:graphicData uri="http://schemas.openxmlformats.org/drawingml/2006/table">
            <a:tbl>
              <a:tblPr firstRow="1" bandRow="1">
                <a:tableStyleId>{94EFB15B-CB51-439E-9BBE-475FB3A6CB34}</a:tableStyleId>
              </a:tblPr>
              <a:tblGrid>
                <a:gridCol w="4187283">
                  <a:extLst>
                    <a:ext uri="{9D8B030D-6E8A-4147-A177-3AD203B41FA5}">
                      <a16:colId xmlns:a16="http://schemas.microsoft.com/office/drawing/2014/main" val="3152318186"/>
                    </a:ext>
                  </a:extLst>
                </a:gridCol>
                <a:gridCol w="4187283">
                  <a:extLst>
                    <a:ext uri="{9D8B030D-6E8A-4147-A177-3AD203B41FA5}">
                      <a16:colId xmlns:a16="http://schemas.microsoft.com/office/drawing/2014/main" val="992203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81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비교 연산자 </a:t>
                      </a:r>
                      <a:r>
                        <a:rPr lang="en-US" altLang="ko-KR" dirty="0"/>
                        <a:t>(=, IN, &lt;=&gt;)</a:t>
                      </a:r>
                      <a:r>
                        <a:rPr lang="ko-KR" altLang="en-US" dirty="0"/>
                        <a:t>를 사용한 검색에서 인덱스를 참조하는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범위 비교 연산자 </a:t>
                      </a:r>
                      <a:r>
                        <a:rPr lang="en-US" altLang="ko-KR" dirty="0"/>
                        <a:t>(&gt;, &lt;, BETWEEN, LIKE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를 사용한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9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특정 값에 대해 인덱스를 조회</a:t>
                      </a:r>
                      <a:r>
                        <a:rPr lang="ko-KR" altLang="en-US" dirty="0"/>
                        <a:t>하여 </a:t>
                      </a:r>
                      <a:r>
                        <a:rPr lang="ko-KR" altLang="en-US" b="1" dirty="0"/>
                        <a:t>정확한 </a:t>
                      </a:r>
                      <a:r>
                        <a:rPr lang="ko-KR" altLang="en-US" b="1" dirty="0" err="1"/>
                        <a:t>값만을</a:t>
                      </a:r>
                      <a:r>
                        <a:rPr lang="ko-KR" altLang="en-US" b="1" dirty="0"/>
                        <a:t> 찾을 때</a:t>
                      </a:r>
                      <a:r>
                        <a:rPr lang="ko-KR" altLang="en-US" dirty="0"/>
                        <a:t> 사용됩니다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특정 범위 내의 값을 검색</a:t>
                      </a:r>
                      <a:r>
                        <a:rPr lang="ko-KR" altLang="en-US" dirty="0"/>
                        <a:t>할 때 사용됩니다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35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</a:t>
                      </a:r>
                      <a:r>
                        <a:rPr lang="ko-KR" altLang="en-US" dirty="0"/>
                        <a:t>는 인덱스의 값을 </a:t>
                      </a:r>
                      <a:r>
                        <a:rPr lang="en-US" altLang="ko-KR" b="1" dirty="0"/>
                        <a:t>"</a:t>
                      </a:r>
                      <a:r>
                        <a:rPr lang="ko-KR" altLang="en-US" b="1" dirty="0"/>
                        <a:t>특정 값</a:t>
                      </a:r>
                      <a:r>
                        <a:rPr lang="en-US" altLang="ko-KR" b="1" dirty="0"/>
                        <a:t>"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= 3, IN (1, 2, 3))</a:t>
                      </a:r>
                      <a:r>
                        <a:rPr lang="ko-KR" altLang="en-US" dirty="0"/>
                        <a:t>과 비교하여 효율적으로 검색하는 방식입니다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이 경우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비교 연산자가 인덱스를 통해 빠르게 검색되며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조건에 맞는 </a:t>
                      </a:r>
                      <a:r>
                        <a:rPr lang="ko-KR" altLang="en-US" b="1" dirty="0"/>
                        <a:t>값을 정확히 조회</a:t>
                      </a:r>
                      <a:r>
                        <a:rPr lang="ko-KR" altLang="en-US" dirty="0"/>
                        <a:t>할 수 있습니다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range</a:t>
                      </a:r>
                      <a:r>
                        <a:rPr lang="ko-KR" altLang="en-US" dirty="0"/>
                        <a:t>는 </a:t>
                      </a:r>
                      <a:r>
                        <a:rPr lang="ko-KR" altLang="en-US" b="1" dirty="0"/>
                        <a:t>범위 검색</a:t>
                      </a:r>
                      <a:r>
                        <a:rPr lang="ko-KR" altLang="en-US" dirty="0"/>
                        <a:t>을 위한 방식입니다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예를 들어 </a:t>
                      </a:r>
                      <a:r>
                        <a:rPr lang="en-US" altLang="ko-KR" dirty="0"/>
                        <a:t>BETWEEN, &gt;, &lt; </a:t>
                      </a:r>
                      <a:r>
                        <a:rPr lang="ko-KR" altLang="en-US" dirty="0"/>
                        <a:t>등의 조건을 사용할 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인덱스를 활용하여 </a:t>
                      </a:r>
                      <a:r>
                        <a:rPr lang="ko-KR" altLang="en-US" b="1" dirty="0"/>
                        <a:t>특정 범위에 포함되는 값</a:t>
                      </a:r>
                      <a:r>
                        <a:rPr lang="ko-KR" altLang="en-US" dirty="0"/>
                        <a:t>을 찾습니다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이 경우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범위 내에 있는 여러 값들을 탐색</a:t>
                      </a:r>
                      <a:r>
                        <a:rPr lang="ko-KR" altLang="en-US" dirty="0"/>
                        <a:t>해야 하므로 </a:t>
                      </a:r>
                      <a:r>
                        <a:rPr lang="en-US" altLang="ko-KR" dirty="0"/>
                        <a:t>ref</a:t>
                      </a:r>
                      <a:r>
                        <a:rPr lang="ko-KR" altLang="en-US" dirty="0"/>
                        <a:t>보다 </a:t>
                      </a:r>
                      <a:r>
                        <a:rPr lang="ko-KR" altLang="en-US" b="1" dirty="0"/>
                        <a:t>비효율적</a:t>
                      </a:r>
                      <a:r>
                        <a:rPr lang="ko-KR" altLang="en-US" dirty="0"/>
                        <a:t>일 수 있습니다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32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정확한 일치 검색</a:t>
                      </a:r>
                      <a:r>
                        <a:rPr lang="ko-KR" altLang="en-US" dirty="0"/>
                        <a:t>이므로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인덱스를 사용한 효율적인 검색</a:t>
                      </a:r>
                      <a:r>
                        <a:rPr lang="ko-KR" altLang="en-US" dirty="0"/>
                        <a:t>이 가능합니다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r>
                        <a:rPr lang="ko-KR" altLang="en-US" b="1" dirty="0"/>
                        <a:t>검색 속도</a:t>
                      </a:r>
                      <a:r>
                        <a:rPr lang="ko-KR" altLang="en-US" dirty="0"/>
                        <a:t>가 빠르고 </a:t>
                      </a:r>
                      <a:r>
                        <a:rPr lang="ko-KR" altLang="en-US" b="1" dirty="0"/>
                        <a:t>많은 행을 반환하지 않습니다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범위 내의 여러 값을 찾아야</a:t>
                      </a:r>
                      <a:r>
                        <a:rPr lang="ko-KR" altLang="en-US" dirty="0"/>
                        <a:t> 하므로</a:t>
                      </a:r>
                      <a:r>
                        <a:rPr lang="en-US" altLang="ko-KR" dirty="0"/>
                        <a:t>, ref</a:t>
                      </a:r>
                      <a:r>
                        <a:rPr lang="ko-KR" altLang="en-US" dirty="0"/>
                        <a:t>에 비해 </a:t>
                      </a:r>
                      <a:r>
                        <a:rPr lang="ko-KR" altLang="en-US" b="1" dirty="0"/>
                        <a:t>많은 행을 탐색해야 할 가능성이 큽니다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r>
                        <a:rPr lang="ko-KR" altLang="en-US" dirty="0"/>
                        <a:t>인덱스가 </a:t>
                      </a:r>
                      <a:r>
                        <a:rPr lang="ko-KR" altLang="en-US" b="1" dirty="0"/>
                        <a:t>범위를 스캔</a:t>
                      </a:r>
                      <a:r>
                        <a:rPr lang="ko-KR" altLang="en-US" dirty="0"/>
                        <a:t>해야 하므로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효율성이 떨어질 수 있습니다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5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50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318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디비 시작하기</a:t>
            </a:r>
            <a:endParaRPr/>
          </a:p>
        </p:txBody>
      </p:sp>
      <p:sp>
        <p:nvSpPr>
          <p:cNvPr id="2269" name="Google Shape;2269;p318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디비연결하기 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-u root -p --port=3306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Enter your password :1234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디비 생성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database mydb default character set utf8 collate utf8_general_ci;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0" name="Google Shape;2270;p318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EBF89-1E8B-FD0B-2975-A9E6305B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25AE3-8560-2367-1488-9D496B1EF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9890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제목 1">
            <a:extLst>
              <a:ext uri="{FF2B5EF4-FFF2-40B4-BE49-F238E27FC236}">
                <a16:creationId xmlns:a16="http://schemas.microsoft.com/office/drawing/2014/main" id="{55788BC6-47B9-1A04-6DC9-CFB050CA1B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text index </a:t>
            </a:r>
            <a:r>
              <a:rPr lang="ko-KR" altLang="en-US" dirty="0"/>
              <a:t>작성 예</a:t>
            </a:r>
          </a:p>
        </p:txBody>
      </p:sp>
      <p:sp>
        <p:nvSpPr>
          <p:cNvPr id="225283" name="내용 개체 틀 2">
            <a:extLst>
              <a:ext uri="{FF2B5EF4-FFF2-40B4-BE49-F238E27FC236}">
                <a16:creationId xmlns:a16="http://schemas.microsoft.com/office/drawing/2014/main" id="{18B6D97D-9425-4D8D-F486-32820630D2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/>
              <a:t>create index myindex </a:t>
            </a:r>
            <a:r>
              <a:rPr lang="en-US" altLang="ko-KR" dirty="0"/>
              <a:t>on </a:t>
            </a:r>
            <a:r>
              <a:rPr lang="en-US" altLang="ko-KR" dirty="0" err="1"/>
              <a:t>mytable</a:t>
            </a:r>
            <a:r>
              <a:rPr lang="en-US" altLang="ko-KR" dirty="0"/>
              <a:t>(docs</a:t>
            </a:r>
            <a:r>
              <a:rPr lang="en-US" altLang="ko-KR"/>
              <a:t>)  indextype </a:t>
            </a:r>
            <a:r>
              <a:rPr lang="en-US" altLang="ko-KR" dirty="0"/>
              <a:t>is </a:t>
            </a:r>
            <a:r>
              <a:rPr lang="en-US" altLang="ko-KR" dirty="0" err="1"/>
              <a:t>ctxsys.context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select * from </a:t>
            </a:r>
            <a:r>
              <a:rPr lang="en-US" altLang="ko-KR" dirty="0" err="1"/>
              <a:t>mytable</a:t>
            </a:r>
            <a:r>
              <a:rPr lang="en-US" altLang="ko-KR" dirty="0"/>
              <a:t> where contains( docs, 'some words' ) &gt; 0;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CONTAINS </a:t>
            </a:r>
            <a:r>
              <a:rPr lang="ko-KR" altLang="en-US" dirty="0"/>
              <a:t>조건자는 아래 항목을 검색하는 데 사용됩니다</a:t>
            </a:r>
            <a:r>
              <a:rPr lang="en-US" altLang="ko-KR" dirty="0"/>
              <a:t>.(</a:t>
            </a:r>
            <a:r>
              <a:rPr lang="en-US" altLang="ko-KR" dirty="0" err="1"/>
              <a:t>ms-sql</a:t>
            </a:r>
            <a:r>
              <a:rPr lang="en-US" altLang="ko-KR" dirty="0"/>
              <a:t>)</a:t>
            </a:r>
            <a:r>
              <a:rPr lang="ko-KR" altLang="en-US" dirty="0"/>
              <a:t>단어 또는 구</a:t>
            </a:r>
          </a:p>
          <a:p>
            <a:pPr lvl="2"/>
            <a:r>
              <a:rPr lang="ko-KR" altLang="en-US" dirty="0"/>
              <a:t>단어 또는 구의 접두사</a:t>
            </a:r>
          </a:p>
          <a:p>
            <a:pPr lvl="2"/>
            <a:r>
              <a:rPr lang="ko-KR" altLang="en-US" dirty="0"/>
              <a:t>다른 단어 또는 구에 인접한 단어 또는 구</a:t>
            </a:r>
          </a:p>
          <a:p>
            <a:pPr lvl="2"/>
            <a:r>
              <a:rPr lang="ko-KR" altLang="en-US" dirty="0"/>
              <a:t>다른 단어의 변화형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drive</a:t>
            </a:r>
            <a:r>
              <a:rPr lang="ko-KR" altLang="en-US" dirty="0"/>
              <a:t>는 </a:t>
            </a:r>
            <a:r>
              <a:rPr lang="en-US" altLang="ko-KR" dirty="0"/>
              <a:t>drives, drove, driving, driven</a:t>
            </a:r>
            <a:r>
              <a:rPr lang="ko-KR" altLang="en-US" dirty="0"/>
              <a:t>의 기본형임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할당된 가중치가 각기 다른 단어 또는 구 집합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제목 1">
            <a:extLst>
              <a:ext uri="{FF2B5EF4-FFF2-40B4-BE49-F238E27FC236}">
                <a16:creationId xmlns:a16="http://schemas.microsoft.com/office/drawing/2014/main" id="{1B992627-1900-CA84-27F5-7657C8FC18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Btree</a:t>
            </a:r>
            <a:r>
              <a:rPr lang="en-US" altLang="ko-KR"/>
              <a:t> Index </a:t>
            </a:r>
            <a:r>
              <a:rPr lang="ko-KR" altLang="en-US" dirty="0"/>
              <a:t>와 </a:t>
            </a:r>
            <a:r>
              <a:rPr lang="en-US" altLang="ko-KR"/>
              <a:t>text index </a:t>
            </a:r>
            <a:r>
              <a:rPr lang="ko-KR" altLang="en-US" dirty="0"/>
              <a:t>비교</a:t>
            </a:r>
          </a:p>
        </p:txBody>
      </p:sp>
      <p:sp>
        <p:nvSpPr>
          <p:cNvPr id="226307" name="내용 개체 틀 2">
            <a:extLst>
              <a:ext uri="{FF2B5EF4-FFF2-40B4-BE49-F238E27FC236}">
                <a16:creationId xmlns:a16="http://schemas.microsoft.com/office/drawing/2014/main" id="{63A68980-DFF9-4D68-D68E-75110B0E38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/>
              <a:t>Btree</a:t>
            </a:r>
            <a:r>
              <a:rPr lang="en-US" altLang="ko-KR"/>
              <a:t> Index</a:t>
            </a:r>
            <a:endParaRPr lang="ko-KR" altLang="en-US" dirty="0"/>
          </a:p>
        </p:txBody>
      </p:sp>
      <p:pic>
        <p:nvPicPr>
          <p:cNvPr id="226308" name="그림 3">
            <a:extLst>
              <a:ext uri="{FF2B5EF4-FFF2-40B4-BE49-F238E27FC236}">
                <a16:creationId xmlns:a16="http://schemas.microsoft.com/office/drawing/2014/main" id="{E6CF94FA-8513-4D7A-E1AA-4B0B94A7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2276475"/>
            <a:ext cx="499745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제목 1">
            <a:extLst>
              <a:ext uri="{FF2B5EF4-FFF2-40B4-BE49-F238E27FC236}">
                <a16:creationId xmlns:a16="http://schemas.microsoft.com/office/drawing/2014/main" id="{7DB4CC1C-C96C-02C5-E320-52ED613D21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Btree</a:t>
            </a:r>
            <a:r>
              <a:rPr lang="en-US" altLang="ko-KR"/>
              <a:t> Index </a:t>
            </a:r>
            <a:r>
              <a:rPr lang="ko-KR" altLang="en-US" dirty="0"/>
              <a:t>와 </a:t>
            </a:r>
            <a:r>
              <a:rPr lang="en-US" altLang="ko-KR"/>
              <a:t>text index </a:t>
            </a:r>
            <a:r>
              <a:rPr lang="ko-KR" altLang="en-US" dirty="0"/>
              <a:t>비교</a:t>
            </a:r>
          </a:p>
        </p:txBody>
      </p:sp>
      <p:pic>
        <p:nvPicPr>
          <p:cNvPr id="227331" name="내용 개체 틀 3">
            <a:extLst>
              <a:ext uri="{FF2B5EF4-FFF2-40B4-BE49-F238E27FC236}">
                <a16:creationId xmlns:a16="http://schemas.microsoft.com/office/drawing/2014/main" id="{56445C07-5CA6-1321-6947-8FB823AE1D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75" y="1347788"/>
            <a:ext cx="6381750" cy="4810125"/>
          </a:xfr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제목 1">
            <a:extLst>
              <a:ext uri="{FF2B5EF4-FFF2-40B4-BE49-F238E27FC236}">
                <a16:creationId xmlns:a16="http://schemas.microsoft.com/office/drawing/2014/main" id="{98CF7A2F-3BE2-80BD-B994-02813B20E7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 클러스터 인덱스</a:t>
            </a:r>
            <a:endParaRPr lang="ko-KR" altLang="en-US"/>
          </a:p>
        </p:txBody>
      </p:sp>
      <p:sp>
        <p:nvSpPr>
          <p:cNvPr id="228355" name="내용 개체 틀 2">
            <a:extLst>
              <a:ext uri="{FF2B5EF4-FFF2-40B4-BE49-F238E27FC236}">
                <a16:creationId xmlns:a16="http://schemas.microsoft.com/office/drawing/2014/main" id="{A537AA52-79EA-ED57-637B-14EAE61083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 클러스터 내의 데이터를 유지하기 위해 클러스터 인덱스라는 인덱스를 사용 합니다</a:t>
            </a:r>
            <a:r>
              <a:rPr lang="en-US" altLang="ko-KR"/>
              <a:t>.</a:t>
            </a:r>
          </a:p>
          <a:p>
            <a:r>
              <a:rPr lang="en-US" altLang="ko-KR"/>
              <a:t>  </a:t>
            </a:r>
            <a:r>
              <a:rPr lang="ko-KR" altLang="en-US"/>
              <a:t>클러스터 인덱스는 주어진 키 값을 가진 행을 포함하고 있는 블록을 가리키는데 사용 됩니다</a:t>
            </a:r>
            <a:r>
              <a:rPr lang="en-US" altLang="ko-KR"/>
              <a:t>.</a:t>
            </a:r>
          </a:p>
          <a:p>
            <a:r>
              <a:rPr lang="en-US" altLang="ko-KR"/>
              <a:t>  </a:t>
            </a:r>
            <a:r>
              <a:rPr lang="ko-KR" altLang="en-US"/>
              <a:t>클러스터 인덱스의 구조는 보통 인덱스의 구조와 비슷합니다</a:t>
            </a:r>
            <a:r>
              <a:rPr lang="en-US" altLang="ko-KR"/>
              <a:t>. </a:t>
            </a:r>
            <a:r>
              <a:rPr lang="ko-KR" altLang="en-US"/>
              <a:t>보통 인덱스가 </a:t>
            </a:r>
            <a:r>
              <a:rPr lang="en-US" altLang="ko-KR"/>
              <a:t>NULL </a:t>
            </a:r>
            <a:r>
              <a:rPr lang="ko-KR" altLang="en-US"/>
              <a:t>키 값을 저장하지 않지만 클러스터 인덱스는 </a:t>
            </a:r>
            <a:r>
              <a:rPr lang="en-US" altLang="ko-KR"/>
              <a:t>NULL </a:t>
            </a:r>
            <a:r>
              <a:rPr lang="ko-KR" altLang="en-US"/>
              <a:t>키를 저장합니다</a:t>
            </a:r>
            <a:r>
              <a:rPr lang="en-US" altLang="ko-KR"/>
              <a:t>.</a:t>
            </a:r>
          </a:p>
          <a:p>
            <a:r>
              <a:rPr lang="en-US" altLang="ko-KR"/>
              <a:t>  </a:t>
            </a:r>
            <a:r>
              <a:rPr lang="ko-KR" altLang="en-US"/>
              <a:t>클러스터 인덱스에는 각 키 값에 해당하는 엔트리가 하나 밖에 없습니다</a:t>
            </a:r>
            <a:r>
              <a:rPr lang="en-US" altLang="ko-KR"/>
              <a:t>. </a:t>
            </a:r>
            <a:r>
              <a:rPr lang="ko-KR" altLang="en-US"/>
              <a:t>그러므로 클러스터 인덱스는 동일한 키 값을 갖는 보통 인덱스보다 더 작습니다</a:t>
            </a:r>
            <a:r>
              <a:rPr lang="en-US" altLang="ko-KR"/>
              <a:t>.</a:t>
            </a:r>
          </a:p>
          <a:p>
            <a:r>
              <a:rPr lang="en-US" altLang="ko-KR"/>
              <a:t>  </a:t>
            </a:r>
            <a:r>
              <a:rPr lang="ko-KR" altLang="en-US"/>
              <a:t>클러스터로부터 행을 저장하고 읽어 들이기 위해 오라클 서버는 주어진 키값을 갖는 첫 행을 가리키는 클러스터 인덱스를 사용합니다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제목 1">
            <a:extLst>
              <a:ext uri="{FF2B5EF4-FFF2-40B4-BE49-F238E27FC236}">
                <a16:creationId xmlns:a16="http://schemas.microsoft.com/office/drawing/2014/main" id="{145C1344-117E-D140-1AE9-F7341EFB5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클러스터 인덱스</a:t>
            </a:r>
            <a:endParaRPr lang="ko-KR" altLang="en-US"/>
          </a:p>
        </p:txBody>
      </p:sp>
      <p:pic>
        <p:nvPicPr>
          <p:cNvPr id="229379" name="내용 개체 틀 3">
            <a:extLst>
              <a:ext uri="{FF2B5EF4-FFF2-40B4-BE49-F238E27FC236}">
                <a16:creationId xmlns:a16="http://schemas.microsoft.com/office/drawing/2014/main" id="{7BBFB348-965B-735C-1272-ABE8946573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3475" y="1668463"/>
            <a:ext cx="6877050" cy="4314825"/>
          </a:xfr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제목 1">
            <a:extLst>
              <a:ext uri="{FF2B5EF4-FFF2-40B4-BE49-F238E27FC236}">
                <a16:creationId xmlns:a16="http://schemas.microsoft.com/office/drawing/2014/main" id="{0F8DAAB7-7E29-26F1-FC48-9082C642D4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클러스터 인덱스 사용 장단점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A62551B6-E22A-C39A-5ABE-FE55AA2766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196975"/>
          <a:ext cx="7775576" cy="5135563"/>
        </p:xfrm>
        <a:graphic>
          <a:graphicData uri="http://schemas.openxmlformats.org/drawingml/2006/table">
            <a:tbl>
              <a:tblPr/>
              <a:tblGrid>
                <a:gridCol w="3887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7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784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effectLst/>
                        </a:rPr>
                        <a:t>장 점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ko-KR" altLang="en-US" sz="1800">
                          <a:effectLst/>
                        </a:rPr>
                        <a:t>단 점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307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effectLst/>
                        </a:rPr>
                        <a:t>같은 </a:t>
                      </a:r>
                      <a:r>
                        <a:rPr lang="en-US" altLang="ko-KR" sz="1800" dirty="0">
                          <a:effectLst/>
                        </a:rPr>
                        <a:t>cluster key</a:t>
                      </a:r>
                      <a:r>
                        <a:rPr lang="ko-KR" altLang="en-US" sz="1800" dirty="0">
                          <a:effectLst/>
                        </a:rPr>
                        <a:t>를 가진 여러 데이터 행에 빠르게 접근 할 수 있습니다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effectLst/>
                        </a:rPr>
                        <a:t>테이블 로딩이 매우 </a:t>
                      </a:r>
                      <a:r>
                        <a:rPr lang="ko-KR" altLang="en-US" sz="1800" dirty="0" err="1">
                          <a:effectLst/>
                        </a:rPr>
                        <a:t>느려집니다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831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effectLst/>
                        </a:rPr>
                        <a:t>인덱스 클러스터의 사용은 점진적으로는 인덱스 스페이스 사용을 줄일 수 있습니다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1800">
                          <a:effectLst/>
                        </a:rPr>
                        <a:t>INDEX</a:t>
                      </a:r>
                      <a:r>
                        <a:rPr lang="ko-KR" altLang="en-US" sz="1800">
                          <a:effectLst/>
                        </a:rPr>
                        <a:t>없이 </a:t>
                      </a:r>
                      <a:r>
                        <a:rPr lang="en-US" sz="1800" dirty="0">
                          <a:effectLst/>
                        </a:rPr>
                        <a:t>CLUSTERED TABLE LOAD</a:t>
                      </a:r>
                      <a:r>
                        <a:rPr lang="ko-KR" altLang="en-US" sz="1800" dirty="0">
                          <a:effectLst/>
                        </a:rPr>
                        <a:t>가 안됩니다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286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effectLst/>
                        </a:rPr>
                        <a:t>SELECT </a:t>
                      </a:r>
                      <a:r>
                        <a:rPr lang="ko-KR" altLang="en-US" sz="1800" dirty="0">
                          <a:effectLst/>
                        </a:rPr>
                        <a:t>작업은 더 빨라 집니다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effectLst/>
                        </a:rPr>
                        <a:t>INSERT </a:t>
                      </a:r>
                      <a:r>
                        <a:rPr lang="ko-KR" altLang="en-US" sz="1800" dirty="0">
                          <a:effectLst/>
                        </a:rPr>
                        <a:t>작업이 매우 느려 집니다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135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endParaRPr lang="ko-KR" altLang="en-US" sz="1800" dirty="0">
                        <a:effectLst/>
                      </a:endParaRP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effectLst/>
                        </a:rPr>
                        <a:t>클러스터 데이터 블록은 </a:t>
                      </a:r>
                      <a:r>
                        <a:rPr lang="en-US" altLang="ko-KR" sz="1800" dirty="0">
                          <a:effectLst/>
                        </a:rPr>
                        <a:t>SGA</a:t>
                      </a:r>
                      <a:r>
                        <a:rPr lang="ko-KR" altLang="en-US" sz="1800" dirty="0">
                          <a:effectLst/>
                        </a:rPr>
                        <a:t>내에 상주 할 수 없으므로 액세스가 발생할 때마다 여러 번 읽혀져야 합니다</a:t>
                      </a:r>
                      <a:r>
                        <a:rPr lang="en-US" altLang="ko-KR" sz="1800" dirty="0">
                          <a:effectLst/>
                        </a:rPr>
                        <a:t>. </a:t>
                      </a:r>
                      <a:r>
                        <a:rPr lang="ko-KR" altLang="en-US" sz="1800" dirty="0">
                          <a:effectLst/>
                        </a:rPr>
                        <a:t>시스템 속도 저하</a:t>
                      </a:r>
                    </a:p>
                  </a:txBody>
                  <a:tcPr marL="47617" marR="47617" marT="47630" marB="476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제목 1">
            <a:extLst>
              <a:ext uri="{FF2B5EF4-FFF2-40B4-BE49-F238E27FC236}">
                <a16:creationId xmlns:a16="http://schemas.microsoft.com/office/drawing/2014/main" id="{6820109C-4358-AD06-9BA4-A830D15BA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인덱스 클러스터의 생성순서</a:t>
            </a:r>
          </a:p>
        </p:txBody>
      </p:sp>
      <p:sp>
        <p:nvSpPr>
          <p:cNvPr id="231427" name="내용 개체 틀 2">
            <a:extLst>
              <a:ext uri="{FF2B5EF4-FFF2-40B4-BE49-F238E27FC236}">
                <a16:creationId xmlns:a16="http://schemas.microsoft.com/office/drawing/2014/main" id="{A8F454A8-EA86-C346-0346-F824334F1A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인덱스 클러스터의 생성순서</a:t>
            </a:r>
          </a:p>
          <a:p>
            <a:r>
              <a:rPr lang="en-US" altLang="ko-KR"/>
              <a:t>1. </a:t>
            </a:r>
            <a:r>
              <a:rPr lang="ko-KR" altLang="en-US"/>
              <a:t>클러스터를 생성한다</a:t>
            </a:r>
            <a:r>
              <a:rPr lang="en-US" altLang="ko-KR"/>
              <a:t>.</a:t>
            </a:r>
          </a:p>
          <a:p>
            <a:r>
              <a:rPr lang="en-US" altLang="ko-KR"/>
              <a:t>2. </a:t>
            </a:r>
            <a:r>
              <a:rPr lang="ko-KR" altLang="en-US"/>
              <a:t>클러스터 인덱스를 생성한다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클러스터 테이블들을 생성한다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제목 1">
            <a:extLst>
              <a:ext uri="{FF2B5EF4-FFF2-40B4-BE49-F238E27FC236}">
                <a16:creationId xmlns:a16="http://schemas.microsoft.com/office/drawing/2014/main" id="{60C4F5B6-3B1E-C48E-57B4-7A6B63FA9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클러스터 생성</a:t>
            </a:r>
          </a:p>
        </p:txBody>
      </p:sp>
      <p:pic>
        <p:nvPicPr>
          <p:cNvPr id="232451" name="내용 개체 틀 3">
            <a:extLst>
              <a:ext uri="{FF2B5EF4-FFF2-40B4-BE49-F238E27FC236}">
                <a16:creationId xmlns:a16="http://schemas.microsoft.com/office/drawing/2014/main" id="{49798F0A-9EEE-1C8A-EE1B-5EF79DE87E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7788" y="1909763"/>
            <a:ext cx="6448425" cy="3829050"/>
          </a:xfr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제목 1">
            <a:extLst>
              <a:ext uri="{FF2B5EF4-FFF2-40B4-BE49-F238E27FC236}">
                <a16:creationId xmlns:a16="http://schemas.microsoft.com/office/drawing/2014/main" id="{65915994-03E6-3F45-4E4F-7DEC07BB03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클러스터 인덱스 생성</a:t>
            </a:r>
          </a:p>
        </p:txBody>
      </p:sp>
      <p:pic>
        <p:nvPicPr>
          <p:cNvPr id="233475" name="내용 개체 틀 3">
            <a:extLst>
              <a:ext uri="{FF2B5EF4-FFF2-40B4-BE49-F238E27FC236}">
                <a16:creationId xmlns:a16="http://schemas.microsoft.com/office/drawing/2014/main" id="{19E4701F-9688-521A-2640-153B52A6D3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0288" y="2224088"/>
            <a:ext cx="4543425" cy="32004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319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HeidiSql</a:t>
            </a:r>
            <a:endParaRPr/>
          </a:p>
        </p:txBody>
      </p:sp>
      <p:sp>
        <p:nvSpPr>
          <p:cNvPr id="2276" name="Google Shape;2276;p319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</a:pP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sz="1800" b="0" i="0" u="sng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www.heidisql.com</a:t>
            </a: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7" name="Google Shape;2277;p319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18</a:t>
            </a:fld>
            <a:endParaRPr/>
          </a:p>
        </p:txBody>
      </p:sp>
      <p:pic>
        <p:nvPicPr>
          <p:cNvPr id="2278" name="Google Shape;2278;p3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212" y="2073275"/>
            <a:ext cx="7775575" cy="405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제목 1">
            <a:extLst>
              <a:ext uri="{FF2B5EF4-FFF2-40B4-BE49-F238E27FC236}">
                <a16:creationId xmlns:a16="http://schemas.microsoft.com/office/drawing/2014/main" id="{47944436-8F3A-ED0B-8F5C-23B5E5FF3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클러스터 테이블 생성</a:t>
            </a:r>
          </a:p>
        </p:txBody>
      </p:sp>
      <p:pic>
        <p:nvPicPr>
          <p:cNvPr id="234499" name="내용 개체 틀 3">
            <a:extLst>
              <a:ext uri="{FF2B5EF4-FFF2-40B4-BE49-F238E27FC236}">
                <a16:creationId xmlns:a16="http://schemas.microsoft.com/office/drawing/2014/main" id="{64135E52-14A8-1A7D-50C3-9DB8B73EB3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916113"/>
            <a:ext cx="4953000" cy="1638300"/>
          </a:xfr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제목 1">
            <a:extLst>
              <a:ext uri="{FF2B5EF4-FFF2-40B4-BE49-F238E27FC236}">
                <a16:creationId xmlns:a16="http://schemas.microsoft.com/office/drawing/2014/main" id="{374676E5-93AA-1DAF-5CA0-5BDCD2C822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</a:p>
        </p:txBody>
      </p:sp>
      <p:pic>
        <p:nvPicPr>
          <p:cNvPr id="235523" name="내용 개체 틀 3">
            <a:extLst>
              <a:ext uri="{FF2B5EF4-FFF2-40B4-BE49-F238E27FC236}">
                <a16:creationId xmlns:a16="http://schemas.microsoft.com/office/drawing/2014/main" id="{0B522A5D-D619-3674-C837-767EB542A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573213"/>
            <a:ext cx="6705600" cy="4505325"/>
          </a:xfr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B419D-ACAA-7F3B-D1F8-E4F3068B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D6E5-6CC6-DBA0-15E6-65C55412B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velog.io</a:t>
            </a:r>
            <a:r>
              <a:rPr lang="en-US" altLang="ko-KR" dirty="0">
                <a:hlinkClick r:id="rId2"/>
              </a:rPr>
              <a:t>/@</a:t>
            </a:r>
            <a:r>
              <a:rPr lang="en-US" altLang="ko-KR" dirty="0" err="1">
                <a:hlinkClick r:id="rId2"/>
              </a:rPr>
              <a:t>ddongh1122</a:t>
            </a:r>
            <a:r>
              <a:rPr lang="en-US" altLang="ko-KR" dirty="0">
                <a:hlinkClick r:id="rId2"/>
              </a:rPr>
              <a:t>/MySQL-%</a:t>
            </a:r>
            <a:r>
              <a:rPr lang="en-US" altLang="ko-KR" dirty="0" err="1">
                <a:hlinkClick r:id="rId2"/>
              </a:rPr>
              <a:t>EC%8B%A4%ED%96%89%EA%B3%84%ED%9A%8D2-EXPLAIN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velog.io</a:t>
            </a:r>
            <a:r>
              <a:rPr lang="en-US" altLang="ko-KR" dirty="0">
                <a:hlinkClick r:id="rId3"/>
              </a:rPr>
              <a:t>/@</a:t>
            </a:r>
            <a:r>
              <a:rPr lang="en-US" altLang="ko-KR" dirty="0" err="1">
                <a:hlinkClick r:id="rId3"/>
              </a:rPr>
              <a:t>mj3242</a:t>
            </a:r>
            <a:r>
              <a:rPr lang="en-US" altLang="ko-KR" dirty="0">
                <a:hlinkClick r:id="rId3"/>
              </a:rPr>
              <a:t>/SQL-%</a:t>
            </a:r>
            <a:r>
              <a:rPr lang="en-US" altLang="ko-KR" dirty="0" err="1">
                <a:hlinkClick r:id="rId3"/>
              </a:rPr>
              <a:t>ED%8A%9C%EB%8B%9D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EC%9A%A9%EC%96%B4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EC%A7%81%EA%B4%80%EC%A0%81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EC%9D%B4%ED%95%B4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EA%B0%9C%EB%85%90%EC%A0%81%EC%9D%B8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ED%8A%9C%EB%8B%9D</a:t>
            </a:r>
            <a:r>
              <a:rPr lang="en-US" altLang="ko-KR" dirty="0">
                <a:hlinkClick r:id="rId3"/>
              </a:rPr>
              <a:t>-%</a:t>
            </a:r>
            <a:r>
              <a:rPr lang="en-US" altLang="ko-KR" dirty="0" err="1">
                <a:hlinkClick r:id="rId3"/>
              </a:rPr>
              <a:t>EC%9A%A9%EC%96%B4</a:t>
            </a:r>
            <a:endParaRPr lang="en-US" altLang="ko-KR" dirty="0"/>
          </a:p>
          <a:p>
            <a:r>
              <a:rPr lang="en-US" altLang="ko-KR" dirty="0"/>
              <a:t>https://</a:t>
            </a:r>
            <a:r>
              <a:rPr lang="en-US" altLang="ko-KR" dirty="0" err="1"/>
              <a:t>blog.naver.com</a:t>
            </a:r>
            <a:r>
              <a:rPr lang="en-US" altLang="ko-KR" dirty="0"/>
              <a:t>/</a:t>
            </a:r>
            <a:r>
              <a:rPr lang="en-US" altLang="ko-KR" dirty="0" err="1"/>
              <a:t>fbwlsgh93</a:t>
            </a:r>
            <a:r>
              <a:rPr lang="en-US" altLang="ko-KR" dirty="0"/>
              <a:t>/221430092613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77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BA259-D0FC-42E3-B26E-08358988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계정생성하기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53F5A-E591-44C5-81A0-B9987E4EF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ko-KR" altLang="en-US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계정만들기</a:t>
            </a:r>
            <a:r>
              <a:rPr lang="ko-KR" alt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ko-KR" alt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user '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user01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'@'localhost'  identified by '1234'; </a:t>
            </a:r>
            <a:r>
              <a:rPr lang="en-US" altLang="ko-KR" dirty="0"/>
              <a:t>‘’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dirty="0"/>
          </a:p>
          <a:p>
            <a:pPr marL="342900"/>
            <a:r>
              <a:rPr lang="ko-KR" altLang="en-US" dirty="0"/>
              <a:t>권한부여하기 </a:t>
            </a:r>
            <a:endParaRPr lang="en-US" altLang="ko-KR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grant all privileges  on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mydb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.* TO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user01@localhost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;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exit;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0" i="0" u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ko-KR" altLang="en-US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계정으로 시작하기 </a:t>
            </a:r>
            <a:endParaRPr lang="ko-KR" alt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-u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user01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-p --port=</a:t>
            </a:r>
            <a:r>
              <a:rPr lang="en-US" altLang="ko-KR" dirty="0"/>
              <a:t>3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306</a:t>
            </a:r>
            <a:endParaRPr lang="en-US" altLang="ko-KR"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</a:t>
            </a:r>
            <a:r>
              <a:rPr lang="en-US" altLang="ko-KR" sz="18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mydb</a:t>
            </a:r>
            <a:r>
              <a:rPr lang="en-US" altLang="ko-KR" sz="18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;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03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D401C-5557-AC57-5F9B-B32AE514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FB0F2-7A8F-6BC4-6680-6C1C9CF68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오픈 소스 및 무료 사용</a:t>
            </a:r>
            <a:endParaRPr lang="en-US" altLang="ko-KR" b="1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은 오픈 소스 라이선스를 따르기 때문에 누구나 무료로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현재는 유료임 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b="1" dirty="0"/>
              <a:t>다양한 운영체제 지원</a:t>
            </a:r>
            <a:endParaRPr lang="en-US" altLang="ko-KR" b="1" dirty="0"/>
          </a:p>
          <a:p>
            <a:pPr lvl="1"/>
            <a:r>
              <a:rPr lang="en-US" altLang="ko-KR" dirty="0"/>
              <a:t>Windows, Linux, macOS </a:t>
            </a:r>
            <a:r>
              <a:rPr lang="ko-KR" altLang="en-US" dirty="0"/>
              <a:t>등 여러 운영체제에서 원활하게 실행되며</a:t>
            </a:r>
            <a:r>
              <a:rPr lang="en-US" altLang="ko-KR" dirty="0"/>
              <a:t>, </a:t>
            </a:r>
            <a:r>
              <a:rPr lang="ko-KR" altLang="en-US" dirty="0"/>
              <a:t>다양한 프로그래밍 언어와의 호환성을 제공합니다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높은 성능과 확장성</a:t>
            </a:r>
            <a:endParaRPr lang="en-US" altLang="ko-KR" b="1" dirty="0"/>
          </a:p>
          <a:p>
            <a:pPr lvl="1"/>
            <a:r>
              <a:rPr lang="ko-KR" altLang="en-US" dirty="0"/>
              <a:t>대용량 데이터 처리 시에도 빠른 쿼리 실행과 효율적인 데이터 처리를 통해 성능 저하 없이 확장이 가능합니다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818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320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HeidiSql </a:t>
            </a:r>
            <a:endParaRPr/>
          </a:p>
        </p:txBody>
      </p:sp>
      <p:pic>
        <p:nvPicPr>
          <p:cNvPr id="2284" name="Google Shape;2284;p3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1850" y="1341437"/>
            <a:ext cx="7480300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320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5818D-E7F0-6A62-181A-CE37037D2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C78F74-802B-F1D4-8623-21E623F514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22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AAB7B-38DD-A44D-3BA4-BF525283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A40DAC-DF39-EB07-2034-57AA386A0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dirty="0" err="1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dev.mysql.com</a:t>
            </a:r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/downloads</a:t>
            </a:r>
            <a:r>
              <a:rPr lang="en-US" altLang="ko-KR" dirty="0">
                <a:solidFill>
                  <a:schemeClr val="bg2"/>
                </a:solidFill>
              </a:rPr>
              <a:t>  -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142C0E-EC6E-964C-33A2-C2CCFDF7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6" y="2000713"/>
            <a:ext cx="6167655" cy="42227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2F6880-80A2-B154-6215-83B46513CF45}"/>
              </a:ext>
            </a:extLst>
          </p:cNvPr>
          <p:cNvSpPr/>
          <p:nvPr/>
        </p:nvSpPr>
        <p:spPr>
          <a:xfrm>
            <a:off x="1269076" y="3613265"/>
            <a:ext cx="1850968" cy="2493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3E24F2-68B3-6040-FFE9-318DF8323E77}"/>
              </a:ext>
            </a:extLst>
          </p:cNvPr>
          <p:cNvSpPr/>
          <p:nvPr/>
        </p:nvSpPr>
        <p:spPr>
          <a:xfrm>
            <a:off x="1269076" y="4765964"/>
            <a:ext cx="1850968" cy="2493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78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D10A7B6-C30F-7932-AA35-FCD3B3B6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7" y="1830230"/>
            <a:ext cx="6785551" cy="44763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4E64283-BC26-0EF0-1EC7-70ADDFEC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E25F40-D64E-AC5F-51AF-D9F5E28AC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dev.mysql.com</a:t>
            </a:r>
            <a:r>
              <a:rPr lang="en-US" altLang="ko-KR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/downloads/</a:t>
            </a:r>
            <a:r>
              <a:rPr lang="en-US" altLang="ko-KR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mysql</a:t>
            </a:r>
            <a:r>
              <a:rPr lang="en-US" altLang="ko-KR" dirty="0">
                <a:solidFill>
                  <a:schemeClr val="bg2"/>
                </a:solidFill>
              </a:rPr>
              <a:t>    </a:t>
            </a:r>
            <a:r>
              <a:rPr lang="en-US" altLang="ko-KR" dirty="0">
                <a:solidFill>
                  <a:schemeClr val="accent2"/>
                </a:solidFill>
              </a:rPr>
              <a:t>8.4.3 </a:t>
            </a:r>
            <a:r>
              <a:rPr lang="ko-KR" altLang="en-US" dirty="0">
                <a:solidFill>
                  <a:schemeClr val="accent2"/>
                </a:solidFill>
              </a:rPr>
              <a:t>안정화버전 다운로드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4FBAFF-A45E-EBBC-7741-02262DAC3747}"/>
              </a:ext>
            </a:extLst>
          </p:cNvPr>
          <p:cNvSpPr/>
          <p:nvPr/>
        </p:nvSpPr>
        <p:spPr>
          <a:xfrm>
            <a:off x="825731" y="3820766"/>
            <a:ext cx="6242265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9C4A8C-D3DC-19A8-8024-FDAB89EC073F}"/>
              </a:ext>
            </a:extLst>
          </p:cNvPr>
          <p:cNvSpPr/>
          <p:nvPr/>
        </p:nvSpPr>
        <p:spPr>
          <a:xfrm>
            <a:off x="825731" y="4584310"/>
            <a:ext cx="6242265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9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F572D-7B66-1E41-6584-013F7C1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6335C140-890E-4271-03CB-872FFA70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37" y="1410322"/>
            <a:ext cx="5637281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480592-3DD1-F4BE-6F88-7BA41BE7C450}"/>
              </a:ext>
            </a:extLst>
          </p:cNvPr>
          <p:cNvSpPr/>
          <p:nvPr/>
        </p:nvSpPr>
        <p:spPr>
          <a:xfrm>
            <a:off x="897874" y="4059715"/>
            <a:ext cx="1696598" cy="2974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EB16E778-BCB5-7A29-DBD3-C4D66F4366D1}"/>
              </a:ext>
            </a:extLst>
          </p:cNvPr>
          <p:cNvSpPr/>
          <p:nvPr/>
        </p:nvSpPr>
        <p:spPr>
          <a:xfrm>
            <a:off x="4054525" y="2550405"/>
            <a:ext cx="4070732" cy="721605"/>
          </a:xfrm>
          <a:prstGeom prst="wedgeRoundRectCallout">
            <a:avLst>
              <a:gd name="adj1" fmla="val -84162"/>
              <a:gd name="adj2" fmla="val 18003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오라클 </a:t>
            </a:r>
            <a:r>
              <a:rPr lang="ko-KR" altLang="en-US">
                <a:solidFill>
                  <a:schemeClr val="tx1"/>
                </a:solidFill>
              </a:rPr>
              <a:t>계정이 없을 경우에 선택한다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31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B0E48-0108-68DF-2730-2F45881F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69BD3F-A611-DCB9-FF88-3CA879DDB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dirty="0" err="1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dev.mysql.com</a:t>
            </a:r>
            <a:r>
              <a:rPr lang="en-US" altLang="ko-KR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/downloads/workbench/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워크벤치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3DA44-6988-B66C-D995-1F54957D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3" y="1731085"/>
            <a:ext cx="5968538" cy="42722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463A4AA-C9B0-9F8B-BD50-E16F91C9AA8D}"/>
              </a:ext>
            </a:extLst>
          </p:cNvPr>
          <p:cNvSpPr/>
          <p:nvPr/>
        </p:nvSpPr>
        <p:spPr>
          <a:xfrm>
            <a:off x="465513" y="2082188"/>
            <a:ext cx="3318781" cy="4241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93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3DBBC-A3E6-9DA2-262B-8F84CBD7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22225A-559C-710A-0641-ABE0416EF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을 설치한다</a:t>
            </a:r>
            <a:r>
              <a:rPr lang="en-US" altLang="ko-KR" dirty="0"/>
              <a:t>.</a:t>
            </a:r>
            <a:r>
              <a:rPr lang="ko-KR" altLang="en-US" dirty="0"/>
              <a:t>기존의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이 설치되어 있거나 </a:t>
            </a:r>
            <a:r>
              <a:rPr lang="en-US" altLang="ko-KR" dirty="0" err="1"/>
              <a:t>mariadb</a:t>
            </a:r>
            <a:r>
              <a:rPr lang="ko-KR" altLang="en-US" dirty="0"/>
              <a:t>가 설치된 경우 </a:t>
            </a:r>
            <a:r>
              <a:rPr lang="en-US" altLang="ko-KR" dirty="0"/>
              <a:t>port </a:t>
            </a:r>
            <a:r>
              <a:rPr lang="ko-KR" altLang="en-US" dirty="0"/>
              <a:t>번호를 바꿔서 설치한다</a:t>
            </a:r>
            <a:r>
              <a:rPr lang="en-US" altLang="ko-KR" dirty="0"/>
              <a:t>. </a:t>
            </a:r>
            <a:r>
              <a:rPr lang="ko-KR" altLang="en-US" dirty="0"/>
              <a:t>기본 포트번호는 </a:t>
            </a:r>
            <a:r>
              <a:rPr lang="en-US" altLang="ko-KR" dirty="0"/>
              <a:t>3306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B55A7-5277-B586-E9A8-6809E466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45" y="2199655"/>
            <a:ext cx="4956606" cy="37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9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C5A69-1B2B-9FFB-0C44-D78C39B7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9BD013-39EE-7333-6718-FEF80663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26" y="1208117"/>
            <a:ext cx="5662190" cy="4486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5ECB8-696C-B125-9840-20E72404645F}"/>
              </a:ext>
            </a:extLst>
          </p:cNvPr>
          <p:cNvSpPr txBox="1"/>
          <p:nvPr/>
        </p:nvSpPr>
        <p:spPr>
          <a:xfrm>
            <a:off x="6705600" y="1535084"/>
            <a:ext cx="2488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패스워드 </a:t>
            </a:r>
            <a:r>
              <a:rPr lang="en-US" altLang="ko-KR" dirty="0"/>
              <a:t>: 1234</a:t>
            </a:r>
          </a:p>
          <a:p>
            <a:r>
              <a:rPr lang="ko-KR" altLang="en-US" dirty="0"/>
              <a:t>기본 데이터베이스 샘플 선택</a:t>
            </a:r>
            <a:endParaRPr lang="en-US" altLang="ko-KR" dirty="0"/>
          </a:p>
          <a:p>
            <a:r>
              <a:rPr lang="en-US" altLang="ko-KR" dirty="0"/>
              <a:t>(Create </a:t>
            </a:r>
            <a:r>
              <a:rPr lang="en-US" altLang="ko-KR" dirty="0" err="1"/>
              <a:t>Sakila</a:t>
            </a:r>
            <a:r>
              <a:rPr lang="en-US" altLang="ko-KR" dirty="0"/>
              <a:t> Database</a:t>
            </a:r>
          </a:p>
          <a:p>
            <a:r>
              <a:rPr lang="en-US" altLang="ko-KR" dirty="0"/>
              <a:t>Create </a:t>
            </a:r>
            <a:r>
              <a:rPr lang="en-US" altLang="ko-KR"/>
              <a:t>World Database)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466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D002B-994F-F6A1-1F5E-8ED5BE8A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49F7D-2557-F3D7-D585-077BEAA21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창을 켠다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–u root –p  (</a:t>
            </a:r>
            <a:r>
              <a:rPr lang="ko-KR" altLang="en-US" dirty="0"/>
              <a:t>패스워드</a:t>
            </a:r>
            <a:r>
              <a:rPr lang="en-US" altLang="ko-KR" dirty="0"/>
              <a:t>:1234)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D4D0AC-8053-FC0E-BCAF-71E04885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55" y="2049811"/>
            <a:ext cx="7034270" cy="35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7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AB1AF-471E-AC30-6392-F639808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확인하기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C43B8-6AAE-7CA3-5E6B-1C22B5B7A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show databases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D56F23-41A8-FF6F-CFC6-F02EDA0E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9" y="1635203"/>
            <a:ext cx="7210540" cy="45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A2ED9-F3CF-51C2-D47B-C39DA71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 있는 곳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637F6-D6E1-D12D-FC58-554BD4754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url.kr</a:t>
            </a:r>
            <a:r>
              <a:rPr lang="en-US" altLang="ko-KR" dirty="0"/>
              <a:t>/</a:t>
            </a:r>
            <a:r>
              <a:rPr lang="en-US" altLang="ko-KR" dirty="0" err="1"/>
              <a:t>jtmlkw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548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39040-BBC5-6178-6346-7CA85163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Sakira</a:t>
            </a:r>
            <a:r>
              <a:rPr lang="ko-KR" altLang="en-US" dirty="0"/>
              <a:t> 데이터베이스 확인하기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5E67A4-6547-085C-6577-B1E3B4AB1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 </a:t>
            </a:r>
            <a:r>
              <a:rPr lang="en-US" altLang="ko-KR" dirty="0" err="1"/>
              <a:t>sakira</a:t>
            </a:r>
            <a:r>
              <a:rPr lang="en-US" altLang="ko-KR" dirty="0"/>
              <a:t>;   -- </a:t>
            </a:r>
            <a:r>
              <a:rPr lang="ko-KR" altLang="en-US" dirty="0" err="1"/>
              <a:t>디비변경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show tables; – </a:t>
            </a:r>
            <a:r>
              <a:rPr lang="ko-KR" altLang="en-US" dirty="0"/>
              <a:t>테이블 확인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F5095E-32E3-9421-B9A3-BB9AFC25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5" y="2114361"/>
            <a:ext cx="3900255" cy="39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89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CB8D-B010-7F99-EFCA-670ADB65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구조 확인하기 </a:t>
            </a:r>
            <a:r>
              <a:rPr lang="en-US" altLang="ko-KR" dirty="0"/>
              <a:t>(desc)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D34630-E423-C010-65A7-C55BED185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desc </a:t>
            </a:r>
            <a:r>
              <a:rPr lang="ko-KR" altLang="en-US" dirty="0"/>
              <a:t>테이블명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use </a:t>
            </a:r>
            <a:r>
              <a:rPr lang="en-US" altLang="ko-KR" dirty="0" err="1"/>
              <a:t>sakila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desc actor;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A1D4C-8A0B-F5EC-EDE2-03BDF5A6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95" y="1351625"/>
            <a:ext cx="1749951" cy="2891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9924A9-5B40-11A7-73E0-637D3F52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995" y="4459428"/>
            <a:ext cx="4680146" cy="9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08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034F1-4805-B688-D786-AAF742077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12ED3-A047-36A6-7594-07ECE74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 준비 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82FD2-CF8F-99B7-7D0A-711D0CE3F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창을 연다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현재 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demo_bld.sql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파일이 있는 경로로 이동한다 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예시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cd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C:\</a:t>
            </a:r>
            <a:r>
              <a:rPr lang="ko-KR" alt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내자료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\MYSQL\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-main\</a:t>
            </a:r>
          </a:p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–u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–p  &lt;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demo_bld.sql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070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405B1-DE9B-40FC-625E-F9D68E84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 준비 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A0C284-5EFD-5687-BC49-6C5277CE8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창을 연다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현재 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data_setting.sql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파일이 있는 경로로 이동한다 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예시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cd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C:\</a:t>
            </a:r>
            <a:r>
              <a:rPr lang="ko-KR" alt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내자료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\MYSQL\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-main\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SQLtune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-main</a:t>
            </a:r>
          </a:p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–u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–p  &lt;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data_setting.sql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CDB86-8597-0137-2F7E-AE0B895D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69" y="2658470"/>
            <a:ext cx="5087390" cy="35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2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811B5-B7BC-960D-ECEA-901588FF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D6BD3-43CD-6F41-5F38-5962E90C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튜닝준비작업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2F5CA7-9F46-99E2-9C84-85A59D578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확인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–u root –p  </a:t>
            </a:r>
          </a:p>
          <a:p>
            <a:r>
              <a:rPr lang="en-US" altLang="ko-KR" dirty="0"/>
              <a:t>show databases;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72779E-6EC0-31BA-BD86-3CBDC98B1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430" y="1291244"/>
            <a:ext cx="5929745" cy="40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5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A513-D150-B9E4-A597-C2606C2D1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77BD5-EB1B-4BCD-720E-4D927BAD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튜닝준비작업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E259F0-1BDD-E2DE-5FEC-12D68655F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tuning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show tables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사원테이블 데이터 개수 카운트 </a:t>
            </a:r>
            <a:endParaRPr lang="en-US" altLang="ko-KR" dirty="0"/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사원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D1CB7-EBD2-D291-6D1B-AE579BCF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8" y="1245681"/>
            <a:ext cx="2833430" cy="29328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C43D15-ACA6-D610-F965-EA0B73FF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38" y="4294907"/>
            <a:ext cx="4199259" cy="13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72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F36E-94F1-6803-2606-C33F33C72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F3E90-473E-FF55-B9BE-D052F6A3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root</a:t>
            </a:r>
            <a:r>
              <a:rPr lang="ko-KR" altLang="en-US" dirty="0"/>
              <a:t>계정 패스워드 </a:t>
            </a:r>
            <a:r>
              <a:rPr lang="ko-KR" altLang="en-US" dirty="0" err="1"/>
              <a:t>분실시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4A248A-3FCC-C052-9DC0-86839DC31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net stop </a:t>
            </a:r>
            <a:r>
              <a:rPr lang="en-US" altLang="ko-KR" dirty="0" err="1"/>
              <a:t>mysql</a:t>
            </a:r>
            <a:r>
              <a:rPr lang="en-US" altLang="ko-KR" dirty="0"/>
              <a:t>     -- </a:t>
            </a:r>
            <a:r>
              <a:rPr lang="en-US" altLang="ko-KR" dirty="0" err="1"/>
              <a:t>mysql</a:t>
            </a:r>
            <a:r>
              <a:rPr lang="ko-KR" altLang="en-US" dirty="0"/>
              <a:t>  서비스 종료</a:t>
            </a:r>
            <a:endParaRPr lang="en-US" altLang="ko-KR" dirty="0"/>
          </a:p>
          <a:p>
            <a:r>
              <a:rPr lang="en-US" altLang="ko-KR" dirty="0" err="1"/>
              <a:t>mysqld</a:t>
            </a:r>
            <a:r>
              <a:rPr lang="en-US" altLang="ko-KR" dirty="0"/>
              <a:t> --skip-grant-tables --skip-networking  --</a:t>
            </a:r>
            <a:r>
              <a:rPr lang="ko-KR" altLang="en-US" dirty="0"/>
              <a:t>안전모드로 로그온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-u root</a:t>
            </a:r>
          </a:p>
          <a:p>
            <a:endParaRPr lang="en-US" altLang="ko-KR" dirty="0"/>
          </a:p>
          <a:p>
            <a:r>
              <a:rPr lang="en-US" altLang="ko-KR" dirty="0"/>
              <a:t>ALTER USER '</a:t>
            </a:r>
            <a:r>
              <a:rPr lang="en-US" altLang="ko-KR" dirty="0" err="1"/>
              <a:t>root'@'localhost</a:t>
            </a:r>
            <a:r>
              <a:rPr lang="en-US" altLang="ko-KR" dirty="0"/>
              <a:t>' IDENTIFIED BY ‘1234';</a:t>
            </a:r>
          </a:p>
          <a:p>
            <a:r>
              <a:rPr lang="en-US" altLang="ko-KR" dirty="0"/>
              <a:t>FLUSH PRIVILEGES;  -- 5.7</a:t>
            </a:r>
            <a:r>
              <a:rPr lang="ko-KR" altLang="en-US" dirty="0"/>
              <a:t>이상</a:t>
            </a:r>
          </a:p>
        </p:txBody>
      </p:sp>
    </p:spTree>
    <p:extLst>
      <p:ext uri="{BB962C8B-B14F-4D97-AF65-F5344CB8AC3E}">
        <p14:creationId xmlns:p14="http://schemas.microsoft.com/office/powerpoint/2010/main" val="844708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BEFE8-BA06-6D12-4443-15B4810C5E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SQL </a:t>
            </a:r>
            <a:r>
              <a:rPr lang="ko-KR" altLang="en-US" dirty="0"/>
              <a:t>튜닝이란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70AB6FD-AC29-A676-A6CA-DFF0C4577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SQL </a:t>
            </a:r>
            <a:r>
              <a:rPr lang="ko-KR" altLang="en-US"/>
              <a:t>튜닝이란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5A30F0A-C0F2-9D22-D81F-A1098B4ED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튜닝이란 최소한의  </a:t>
            </a:r>
            <a:r>
              <a:rPr lang="en-US" altLang="ko-KR" dirty="0"/>
              <a:t>CPU-IO-</a:t>
            </a:r>
            <a:r>
              <a:rPr lang="ko-KR" altLang="en-US" dirty="0"/>
              <a:t>메모리를 사용하여 최대한 빠른 시간내에 원하는 </a:t>
            </a:r>
            <a:r>
              <a:rPr lang="ko-KR" altLang="en-US" dirty="0" err="1"/>
              <a:t>데이타</a:t>
            </a:r>
            <a:r>
              <a:rPr lang="ko-KR" altLang="en-US" dirty="0"/>
              <a:t> 작업을 수행하도록 만드는 것을 말한다 </a:t>
            </a: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용어 정리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데이타베이스 </a:t>
            </a:r>
            <a:endParaRPr lang="en-US" altLang="ko-KR" dirty="0"/>
          </a:p>
          <a:p>
            <a:pPr lvl="2" eaLnBrk="1" hangingPunct="1"/>
            <a:r>
              <a:rPr lang="ko-KR" altLang="en-US" dirty="0" err="1"/>
              <a:t>데이타들의</a:t>
            </a:r>
            <a:r>
              <a:rPr lang="ko-KR" altLang="en-US" dirty="0"/>
              <a:t> </a:t>
            </a:r>
            <a:r>
              <a:rPr lang="ko-KR" altLang="en-US" dirty="0" err="1"/>
              <a:t>집합체룰</a:t>
            </a:r>
            <a:r>
              <a:rPr lang="ko-KR" altLang="en-US" dirty="0"/>
              <a:t> 말한다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1" eaLnBrk="1" hangingPunct="1"/>
            <a:r>
              <a:rPr lang="en-US" altLang="ko-KR" dirty="0"/>
              <a:t>DBMS(Database Management System)</a:t>
            </a:r>
          </a:p>
          <a:p>
            <a:pPr lvl="2" eaLnBrk="1" hangingPunct="1"/>
            <a:r>
              <a:rPr lang="ko-KR" altLang="en-US" dirty="0"/>
              <a:t>데이타베이스를 관리하기 위한 도구</a:t>
            </a:r>
            <a:endParaRPr lang="en-US" altLang="ko-KR" dirty="0"/>
          </a:p>
          <a:p>
            <a:pPr lvl="2" eaLnBrk="1" hangingPunct="1"/>
            <a:r>
              <a:rPr lang="ko-KR" altLang="en-US" dirty="0"/>
              <a:t>오라클</a:t>
            </a:r>
            <a:r>
              <a:rPr lang="en-US" altLang="ko-KR" dirty="0"/>
              <a:t>, </a:t>
            </a:r>
            <a:r>
              <a:rPr lang="en-US" altLang="ko-KR" dirty="0" err="1"/>
              <a:t>MSSQL</a:t>
            </a:r>
            <a:r>
              <a:rPr lang="en-US" altLang="ko-KR" dirty="0"/>
              <a:t>, MySQL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1" eaLnBrk="1" hangingPunct="1"/>
            <a:r>
              <a:rPr lang="en-US" altLang="ko-KR" dirty="0"/>
              <a:t>SQL(Structed Query Language)</a:t>
            </a:r>
          </a:p>
          <a:p>
            <a:pPr lvl="2" eaLnBrk="1" hangingPunct="1"/>
            <a:r>
              <a:rPr lang="ko-KR" altLang="en-US" dirty="0"/>
              <a:t>데이타베이스를 </a:t>
            </a:r>
            <a:r>
              <a:rPr lang="ko-KR" altLang="en-US" dirty="0" err="1"/>
              <a:t>만드는것</a:t>
            </a:r>
            <a:r>
              <a:rPr lang="ko-KR" altLang="en-US" dirty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ko-KR" altLang="en-US" dirty="0" err="1"/>
              <a:t>데이타를</a:t>
            </a:r>
            <a:r>
              <a:rPr lang="ko-KR" altLang="en-US" dirty="0"/>
              <a:t> 입력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삭제하는 </a:t>
            </a:r>
            <a:r>
              <a:rPr lang="ko-KR" altLang="en-US" dirty="0" err="1"/>
              <a:t>작업및</a:t>
            </a:r>
            <a:r>
              <a:rPr lang="ko-KR" altLang="en-US" dirty="0"/>
              <a:t> 데이타베이스로부터 </a:t>
            </a:r>
            <a:r>
              <a:rPr lang="ko-KR" altLang="en-US" dirty="0" err="1"/>
              <a:t>데이타를</a:t>
            </a:r>
            <a:r>
              <a:rPr lang="ko-KR" altLang="en-US" dirty="0"/>
              <a:t> 조회하는 작업을 위해 필요한 언어</a:t>
            </a:r>
            <a:endParaRPr lang="en-US" altLang="ko-KR" dirty="0"/>
          </a:p>
          <a:p>
            <a:pPr lvl="2"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>
            <a:extLst>
              <a:ext uri="{FF2B5EF4-FFF2-40B4-BE49-F238E27FC236}">
                <a16:creationId xmlns:a16="http://schemas.microsoft.com/office/drawing/2014/main" id="{12691120-CAFD-642F-2C85-F86408314D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SQL </a:t>
            </a:r>
            <a:r>
              <a:rPr lang="ko-KR" altLang="en-US"/>
              <a:t>튜닝의 필요성</a:t>
            </a:r>
          </a:p>
        </p:txBody>
      </p:sp>
      <p:sp>
        <p:nvSpPr>
          <p:cNvPr id="8195" name="내용 개체 틀 2">
            <a:extLst>
              <a:ext uri="{FF2B5EF4-FFF2-40B4-BE49-F238E27FC236}">
                <a16:creationId xmlns:a16="http://schemas.microsoft.com/office/drawing/2014/main" id="{E9DF912B-5141-FE99-84A1-2BD3B64B76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개발자가 일정한 수준 이상의 </a:t>
            </a:r>
            <a:r>
              <a:rPr lang="en-US" altLang="ko-KR" dirty="0"/>
              <a:t>SQL </a:t>
            </a:r>
            <a:r>
              <a:rPr lang="ko-KR" altLang="en-US" dirty="0"/>
              <a:t>구사 능력을 가지고 있지 않다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SQL </a:t>
            </a:r>
            <a:r>
              <a:rPr lang="ko-KR" altLang="en-US" dirty="0"/>
              <a:t>역량이 떨어지는 개발자가 요구사항을 만족시키는 </a:t>
            </a:r>
            <a:r>
              <a:rPr lang="en-US" altLang="ko-KR" dirty="0"/>
              <a:t>SQL </a:t>
            </a:r>
            <a:r>
              <a:rPr lang="ko-KR" altLang="en-US" dirty="0"/>
              <a:t>작성시 결과가 틀리지 않는 이상</a:t>
            </a:r>
            <a:r>
              <a:rPr lang="en-US" altLang="ko-KR" dirty="0"/>
              <a:t>, </a:t>
            </a:r>
            <a:r>
              <a:rPr lang="ko-KR" altLang="en-US" dirty="0"/>
              <a:t>작성한 </a:t>
            </a:r>
            <a:r>
              <a:rPr lang="en-US" altLang="ko-KR" dirty="0"/>
              <a:t>SQL</a:t>
            </a:r>
            <a:r>
              <a:rPr lang="ko-KR" altLang="en-US" dirty="0"/>
              <a:t>은 그대로 프로그램에 반영됨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단위</a:t>
            </a:r>
            <a:r>
              <a:rPr lang="en-US" altLang="ko-KR" dirty="0"/>
              <a:t>/</a:t>
            </a:r>
            <a:r>
              <a:rPr lang="ko-KR" altLang="en-US" dirty="0"/>
              <a:t>통합테스트 및 성능테스트에서 성능에 문제가 있는 </a:t>
            </a:r>
            <a:r>
              <a:rPr lang="en-US" altLang="ko-KR" dirty="0"/>
              <a:t>SQL</a:t>
            </a:r>
            <a:r>
              <a:rPr lang="ko-KR" altLang="en-US" dirty="0"/>
              <a:t>을 걸러낼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걸러낸 </a:t>
            </a:r>
            <a:r>
              <a:rPr lang="en-US" altLang="ko-KR" dirty="0"/>
              <a:t>SQL</a:t>
            </a:r>
            <a:r>
              <a:rPr lang="ko-KR" altLang="en-US" dirty="0"/>
              <a:t>을 최적화 된 </a:t>
            </a:r>
            <a:r>
              <a:rPr lang="en-US" altLang="ko-KR" dirty="0"/>
              <a:t>SQL</a:t>
            </a:r>
            <a:r>
              <a:rPr lang="ko-KR" altLang="en-US" dirty="0"/>
              <a:t>로 개선하여 성능을 향상해야 함</a:t>
            </a:r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개발자들은 개발환경에서 </a:t>
            </a:r>
            <a:r>
              <a:rPr lang="en-US" altLang="ko-KR" dirty="0"/>
              <a:t>SQL</a:t>
            </a:r>
            <a:r>
              <a:rPr lang="ko-KR" altLang="en-US" dirty="0"/>
              <a:t>을 작성하지만</a:t>
            </a:r>
            <a:r>
              <a:rPr lang="en-US" altLang="ko-KR" dirty="0"/>
              <a:t>, </a:t>
            </a:r>
            <a:r>
              <a:rPr lang="ko-KR" altLang="en-US" dirty="0"/>
              <a:t>운영환경에서도 여전히 문제 없이 작동한다는 보장은 없다</a:t>
            </a: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개발환경에서 작성한 </a:t>
            </a:r>
            <a:r>
              <a:rPr lang="en-US" altLang="ko-KR" dirty="0"/>
              <a:t>SQL</a:t>
            </a:r>
            <a:r>
              <a:rPr lang="ko-KR" altLang="en-US" dirty="0"/>
              <a:t>이 운영환경에서는 어떤 계획을 세워 어떠한 경로로 수행될지를 살피는 과정이 반드시 수반되어야 한다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AB9DD-CE1B-F240-5CCE-435A6E9A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9CF17F-CC3B-6312-00C9-F7E84EEC7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표준 </a:t>
            </a:r>
            <a:r>
              <a:rPr lang="en-US" altLang="ko-KR" b="1" dirty="0"/>
              <a:t>SQL </a:t>
            </a:r>
            <a:r>
              <a:rPr lang="ko-KR" altLang="en-US" b="1" dirty="0"/>
              <a:t>지원</a:t>
            </a:r>
            <a:endParaRPr lang="en-US" altLang="ko-KR" b="1" dirty="0"/>
          </a:p>
          <a:p>
            <a:pPr lvl="1"/>
            <a:r>
              <a:rPr lang="ko-KR" altLang="en-US" dirty="0"/>
              <a:t>널리 알려진 표준 </a:t>
            </a:r>
            <a:r>
              <a:rPr lang="en-US" altLang="ko-KR" dirty="0"/>
              <a:t>SQL </a:t>
            </a:r>
            <a:r>
              <a:rPr lang="ko-KR" altLang="en-US" dirty="0"/>
              <a:t>형식을 사용하여 데이터베이스 관리 및 조작이 용이합니다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  <a:p>
            <a:r>
              <a:rPr lang="ko-KR" altLang="en-US" b="1" dirty="0"/>
              <a:t>강력한 보안 기능</a:t>
            </a:r>
            <a:endParaRPr lang="en-US" altLang="ko-KR" b="1" dirty="0"/>
          </a:p>
          <a:p>
            <a:pPr lvl="1"/>
            <a:r>
              <a:rPr lang="ko-KR" altLang="en-US" dirty="0"/>
              <a:t>사용자 권한 관리 및 데이터 암호화 등 다양한 보안 기능을 제공하여 데이터의 무결성과 안전성을 보장합니다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  <a:p>
            <a:r>
              <a:rPr lang="ko-KR" altLang="en-US" b="1" dirty="0"/>
              <a:t>풍부한 기능 제공</a:t>
            </a:r>
            <a:endParaRPr lang="en-US" altLang="ko-KR" b="1" dirty="0"/>
          </a:p>
          <a:p>
            <a:pPr lvl="1"/>
            <a:r>
              <a:rPr lang="ko-KR" altLang="en-US" dirty="0" err="1"/>
              <a:t>스토어드</a:t>
            </a:r>
            <a:r>
              <a:rPr lang="ko-KR" altLang="en-US" dirty="0"/>
              <a:t> 프로시저</a:t>
            </a:r>
            <a:r>
              <a:rPr lang="en-US" altLang="ko-KR" dirty="0"/>
              <a:t>, </a:t>
            </a:r>
            <a:r>
              <a:rPr lang="ko-KR" altLang="en-US" dirty="0"/>
              <a:t>트리거</a:t>
            </a:r>
            <a:r>
              <a:rPr lang="en-US" altLang="ko-KR" dirty="0"/>
              <a:t>, </a:t>
            </a:r>
            <a:r>
              <a:rPr lang="ko-KR" altLang="en-US" dirty="0"/>
              <a:t>커서</a:t>
            </a:r>
            <a:r>
              <a:rPr lang="en-US" altLang="ko-KR" dirty="0"/>
              <a:t>, </a:t>
            </a:r>
            <a:r>
              <a:rPr lang="ko-KR" altLang="en-US" dirty="0"/>
              <a:t>업데이트 가능한 뷰 등 다양한 기능을 지원하여 복잡한 데이터베이스 작업을 효율적으로 수행할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906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E1402B44-028A-0678-0FC2-93A48CEF8B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SQL </a:t>
            </a:r>
            <a:r>
              <a:rPr lang="ko-KR" altLang="en-US"/>
              <a:t>튜닝의 시점</a:t>
            </a:r>
          </a:p>
        </p:txBody>
      </p:sp>
      <p:sp>
        <p:nvSpPr>
          <p:cNvPr id="9219" name="내용 개체 틀 2">
            <a:extLst>
              <a:ext uri="{FF2B5EF4-FFF2-40B4-BE49-F238E27FC236}">
                <a16:creationId xmlns:a16="http://schemas.microsoft.com/office/drawing/2014/main" id="{C424CF75-FAF9-BE7D-9F60-60A0E95DA2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분석및</a:t>
            </a:r>
            <a:r>
              <a:rPr lang="ko-KR" altLang="en-US" dirty="0"/>
              <a:t> 설계단계</a:t>
            </a:r>
            <a:endParaRPr lang="en-US" altLang="ko-KR" dirty="0"/>
          </a:p>
          <a:p>
            <a:pPr lvl="1"/>
            <a:r>
              <a:rPr lang="ko-KR" altLang="en-US"/>
              <a:t>사용자의 데이터 처리 및 조회 패턴을 감안한 업무요건 분석 </a:t>
            </a:r>
            <a:r>
              <a:rPr lang="en-US" altLang="ko-KR"/>
              <a:t>: </a:t>
            </a:r>
            <a:r>
              <a:rPr lang="ko-KR" altLang="en-US"/>
              <a:t>사용자 입장에서 설계하는 마인드가 필요</a:t>
            </a:r>
          </a:p>
          <a:p>
            <a:pPr lvl="1"/>
            <a:r>
              <a:rPr lang="ko-KR" altLang="en-US"/>
              <a:t>중요 업무 화면의 </a:t>
            </a:r>
            <a:r>
              <a:rPr lang="en-US" altLang="ko-KR"/>
              <a:t>SQL </a:t>
            </a:r>
            <a:r>
              <a:rPr lang="ko-KR" altLang="en-US"/>
              <a:t>성능 최적화를 고려한 화면 설계 </a:t>
            </a:r>
            <a:r>
              <a:rPr lang="en-US" altLang="ko-KR"/>
              <a:t>: </a:t>
            </a:r>
            <a:r>
              <a:rPr lang="ko-KR" altLang="en-US"/>
              <a:t>대상 데이터의 범위를 줄이는 것이 필요</a:t>
            </a:r>
          </a:p>
          <a:p>
            <a:pPr lvl="1"/>
            <a:r>
              <a:rPr lang="ko-KR" altLang="en-US"/>
              <a:t>업무성격에 따른 최적화된 데이터 모델링 </a:t>
            </a:r>
            <a:r>
              <a:rPr lang="en-US" altLang="ko-KR"/>
              <a:t>: </a:t>
            </a:r>
            <a:r>
              <a:rPr lang="ko-KR" altLang="en-US"/>
              <a:t>대상 업무가 어떤 특성을 가지고 있는지 파악해야 함</a:t>
            </a:r>
          </a:p>
          <a:p>
            <a:pPr lvl="1"/>
            <a:r>
              <a:rPr lang="ko-KR" altLang="en-US"/>
              <a:t>최적의 실행계획 수립을 위한 </a:t>
            </a:r>
            <a:r>
              <a:rPr lang="en-US" altLang="ko-KR"/>
              <a:t>DBMS </a:t>
            </a:r>
            <a:r>
              <a:rPr lang="ko-KR" altLang="en-US"/>
              <a:t>파라미터 및 통계 정보 관리 </a:t>
            </a:r>
            <a:r>
              <a:rPr lang="en-US" altLang="ko-KR"/>
              <a:t>: </a:t>
            </a:r>
            <a:r>
              <a:rPr lang="ko-KR" altLang="en-US"/>
              <a:t>실행계획에 영향을 주는 파라미터 설정</a:t>
            </a:r>
          </a:p>
          <a:p>
            <a:pPr eaLnBrk="1" hangingPunct="1"/>
            <a:r>
              <a:rPr lang="ko-KR" altLang="en-US" dirty="0" err="1"/>
              <a:t>개발및</a:t>
            </a:r>
            <a:r>
              <a:rPr lang="ko-KR" altLang="en-US" dirty="0"/>
              <a:t> 구현단계</a:t>
            </a:r>
            <a:endParaRPr lang="en-US" altLang="ko-KR" dirty="0"/>
          </a:p>
          <a:p>
            <a:pPr lvl="1" eaLnBrk="1" hangingPunct="1"/>
            <a:r>
              <a:rPr lang="ko-KR" altLang="en-US"/>
              <a:t>테스트를 통해 발생하는 병목현상 모니터링 및 최적화</a:t>
            </a:r>
            <a:endParaRPr lang="en-US" altLang="ko-KR"/>
          </a:p>
          <a:p>
            <a:pPr lvl="1" eaLnBrk="1" hangingPunct="1"/>
            <a:r>
              <a:rPr lang="ko-KR" altLang="en-US"/>
              <a:t>개발환경과 운영환경의 차이에서 오는 실행계획의 변동에 중점을 둬야 함</a:t>
            </a:r>
            <a:endParaRPr lang="en-US" altLang="ko-KR"/>
          </a:p>
          <a:p>
            <a:pPr lvl="1" eaLnBrk="1" hangingPunct="1"/>
            <a:r>
              <a:rPr lang="ko-KR" altLang="en-US"/>
              <a:t>개발환경과 운영환경의 데이터양 및 구성의 차이</a:t>
            </a:r>
            <a:endParaRPr lang="en-US" altLang="ko-KR"/>
          </a:p>
          <a:p>
            <a:pPr eaLnBrk="1" hangingPunct="1"/>
            <a:r>
              <a:rPr lang="ko-KR" altLang="en-US" dirty="0"/>
              <a:t>운영 단계 </a:t>
            </a:r>
            <a:endParaRPr lang="en-US" altLang="ko-KR" dirty="0"/>
          </a:p>
          <a:p>
            <a:pPr lvl="1" eaLnBrk="1" hangingPunct="1"/>
            <a:r>
              <a:rPr lang="ko-KR" altLang="en-US"/>
              <a:t>예상치 못한 데이터 및 사용량 증가에 따른 성능저하 및 최적화</a:t>
            </a:r>
            <a:endParaRPr lang="en-US" altLang="ko-KR"/>
          </a:p>
          <a:p>
            <a:pPr eaLnBrk="1" hangingPunct="1"/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>
            <a:extLst>
              <a:ext uri="{FF2B5EF4-FFF2-40B4-BE49-F238E27FC236}">
                <a16:creationId xmlns:a16="http://schemas.microsoft.com/office/drawing/2014/main" id="{665C43BC-8ADC-659E-F412-9B2C9A26B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튜닝은 어떻게 하는가</a:t>
            </a:r>
            <a:r>
              <a:rPr lang="en-US" altLang="ko-KR"/>
              <a:t>?</a:t>
            </a:r>
            <a:endParaRPr lang="ko-KR" altLang="en-US"/>
          </a:p>
        </p:txBody>
      </p:sp>
      <p:grpSp>
        <p:nvGrpSpPr>
          <p:cNvPr id="10243" name="그룹 50">
            <a:extLst>
              <a:ext uri="{FF2B5EF4-FFF2-40B4-BE49-F238E27FC236}">
                <a16:creationId xmlns:a16="http://schemas.microsoft.com/office/drawing/2014/main" id="{21C168E5-C372-C633-C688-87FAE1081BDF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484313"/>
            <a:ext cx="8353425" cy="4321175"/>
            <a:chOff x="179512" y="1484784"/>
            <a:chExt cx="8352928" cy="4320480"/>
          </a:xfrm>
        </p:grpSpPr>
        <p:grpSp>
          <p:nvGrpSpPr>
            <p:cNvPr id="10244" name="그룹 7">
              <a:extLst>
                <a:ext uri="{FF2B5EF4-FFF2-40B4-BE49-F238E27FC236}">
                  <a16:creationId xmlns:a16="http://schemas.microsoft.com/office/drawing/2014/main" id="{354B4BBC-DF1C-0BFC-F6A2-CBBD0B413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1484784"/>
              <a:ext cx="7704856" cy="1080120"/>
              <a:chOff x="827584" y="1484784"/>
              <a:chExt cx="7704856" cy="108012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5EF8A9A-D8CE-7DCA-48BA-E3613C0CF6B9}"/>
                  </a:ext>
                </a:extLst>
              </p:cNvPr>
              <p:cNvSpPr/>
              <p:nvPr/>
            </p:nvSpPr>
            <p:spPr bwMode="auto">
              <a:xfrm>
                <a:off x="827173" y="1484784"/>
                <a:ext cx="1655664" cy="108091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튜닝대상 </a:t>
                </a:r>
                <a:endParaRPr lang="en-US" altLang="ko-KR" sz="20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SQL 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분석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B22E9D3-BC69-0A1C-C8A1-17E4E0759C88}"/>
                  </a:ext>
                </a:extLst>
              </p:cNvPr>
              <p:cNvSpPr/>
              <p:nvPr/>
            </p:nvSpPr>
            <p:spPr bwMode="auto">
              <a:xfrm>
                <a:off x="2482837" y="1484784"/>
                <a:ext cx="6049603" cy="10809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각종 테스트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수행시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느린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메모리 영역에 보존되어 있는 느린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개발팀 및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업무팀이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느리다고 판단하여 튜닝을 요청한 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실시간 모니터링 결과 느린  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  <a:endParaRPr lang="ko-KR" altLang="en-US" sz="1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0245" name="그룹 8">
              <a:extLst>
                <a:ext uri="{FF2B5EF4-FFF2-40B4-BE49-F238E27FC236}">
                  <a16:creationId xmlns:a16="http://schemas.microsoft.com/office/drawing/2014/main" id="{1A527C13-47E2-037F-DE5C-B5DA619A6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3068960"/>
              <a:ext cx="7704856" cy="1080120"/>
              <a:chOff x="827584" y="1484784"/>
              <a:chExt cx="7704856" cy="108012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784E66F-F145-1512-01C9-99427905CBA6}"/>
                  </a:ext>
                </a:extLst>
              </p:cNvPr>
              <p:cNvSpPr/>
              <p:nvPr/>
            </p:nvSpPr>
            <p:spPr bwMode="auto">
              <a:xfrm>
                <a:off x="827173" y="1484678"/>
                <a:ext cx="1655664" cy="108091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 SQL</a:t>
                </a:r>
                <a:r>
                  <a:rPr lang="ko-KR" altLang="en-US" sz="2000" dirty="0" err="1">
                    <a:latin typeface="맑은 고딕" pitchFamily="50" charset="-127"/>
                    <a:ea typeface="맑은 고딕" pitchFamily="50" charset="-127"/>
                  </a:rPr>
                  <a:t>문제점및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 개성사항 도출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97D1713-0094-9AB3-0F79-78F3366D65B7}"/>
                  </a:ext>
                </a:extLst>
              </p:cNvPr>
              <p:cNvSpPr/>
              <p:nvPr/>
            </p:nvSpPr>
            <p:spPr bwMode="auto">
              <a:xfrm>
                <a:off x="2482837" y="1484678"/>
                <a:ext cx="6049603" cy="10809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대상 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의  실행계획 분석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각종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TRACE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파일을 활용한 분석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인덱스 생성 및 변경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SQL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의 수정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힌트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추가및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</a:rPr>
                  <a:t>변경등의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개선안 도출</a:t>
                </a:r>
              </a:p>
            </p:txBody>
          </p:sp>
        </p:grpSp>
        <p:grpSp>
          <p:nvGrpSpPr>
            <p:cNvPr id="10246" name="그룹 11">
              <a:extLst>
                <a:ext uri="{FF2B5EF4-FFF2-40B4-BE49-F238E27FC236}">
                  <a16:creationId xmlns:a16="http://schemas.microsoft.com/office/drawing/2014/main" id="{7338CFD0-9A5E-8DF3-7CCE-D2368631BB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4725144"/>
              <a:ext cx="7704856" cy="1080120"/>
              <a:chOff x="827584" y="1484784"/>
              <a:chExt cx="7704856" cy="108012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39CA546-1BFF-7B23-D6FD-5900579ED35B}"/>
                  </a:ext>
                </a:extLst>
              </p:cNvPr>
              <p:cNvSpPr/>
              <p:nvPr/>
            </p:nvSpPr>
            <p:spPr bwMode="auto">
              <a:xfrm>
                <a:off x="827173" y="1485578"/>
                <a:ext cx="1655664" cy="107932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개선 </a:t>
                </a:r>
                <a:r>
                  <a:rPr lang="ko-KR" altLang="en-US" sz="2000" dirty="0" err="1">
                    <a:latin typeface="맑은 고딕" pitchFamily="50" charset="-127"/>
                    <a:ea typeface="맑은 고딕" pitchFamily="50" charset="-127"/>
                  </a:rPr>
                  <a:t>사항적용및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 개선효과확인</a:t>
                </a:r>
                <a:endParaRPr lang="en-US" altLang="ko-KR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7BAAEF-99C8-5243-9B12-6C817EBEC2C1}"/>
                  </a:ext>
                </a:extLst>
              </p:cNvPr>
              <p:cNvSpPr/>
              <p:nvPr/>
            </p:nvSpPr>
            <p:spPr bwMode="auto">
              <a:xfrm>
                <a:off x="2482837" y="1485578"/>
                <a:ext cx="6049603" cy="107932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해당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SQL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의 담당자에게 개선사항 전달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개선 사항 적용 가능 여부 확인 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eaLnBrk="1" latinLnBrk="1" hangingPunct="1">
                  <a:defRPr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적용에 따른 개선 효과 확인 </a:t>
                </a:r>
              </a:p>
            </p:txBody>
          </p:sp>
        </p:grpSp>
        <p:sp>
          <p:nvSpPr>
            <p:cNvPr id="15" name="아래쪽 화살표 14">
              <a:extLst>
                <a:ext uri="{FF2B5EF4-FFF2-40B4-BE49-F238E27FC236}">
                  <a16:creationId xmlns:a16="http://schemas.microsoft.com/office/drawing/2014/main" id="{1782B3AD-6AC0-B4AC-06BE-7E4ACFF094E1}"/>
                </a:ext>
              </a:extLst>
            </p:cNvPr>
            <p:cNvSpPr/>
            <p:nvPr/>
          </p:nvSpPr>
          <p:spPr bwMode="auto">
            <a:xfrm>
              <a:off x="1763743" y="2708549"/>
              <a:ext cx="647661" cy="215865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latin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아래쪽 화살표 15">
              <a:extLst>
                <a:ext uri="{FF2B5EF4-FFF2-40B4-BE49-F238E27FC236}">
                  <a16:creationId xmlns:a16="http://schemas.microsoft.com/office/drawing/2014/main" id="{90F5B7ED-7085-E3FD-FBF8-C11111F871A6}"/>
                </a:ext>
              </a:extLst>
            </p:cNvPr>
            <p:cNvSpPr/>
            <p:nvPr/>
          </p:nvSpPr>
          <p:spPr bwMode="auto">
            <a:xfrm>
              <a:off x="1727232" y="4292619"/>
              <a:ext cx="757193" cy="28887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latin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왼쪽으로 구부러진 화살표 49">
              <a:extLst>
                <a:ext uri="{FF2B5EF4-FFF2-40B4-BE49-F238E27FC236}">
                  <a16:creationId xmlns:a16="http://schemas.microsoft.com/office/drawing/2014/main" id="{194ACFF1-8719-F3CE-D518-9ACE8A0BB092}"/>
                </a:ext>
              </a:extLst>
            </p:cNvPr>
            <p:cNvSpPr/>
            <p:nvPr/>
          </p:nvSpPr>
          <p:spPr bwMode="auto">
            <a:xfrm rot="10800000">
              <a:off x="179512" y="3500585"/>
              <a:ext cx="647661" cy="1512644"/>
            </a:xfrm>
            <a:prstGeom prst="curvedLeft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latin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722B89E4-C6D1-F8F2-ED2C-CCFC54BCE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튜닝대상  </a:t>
            </a:r>
            <a:r>
              <a:rPr lang="en-US" altLang="ko-KR"/>
              <a:t>SQL </a:t>
            </a:r>
            <a:r>
              <a:rPr lang="ko-KR" altLang="en-US"/>
              <a:t>수집</a:t>
            </a:r>
          </a:p>
        </p:txBody>
      </p:sp>
      <p:sp>
        <p:nvSpPr>
          <p:cNvPr id="11267" name="내용 개체 틀 2">
            <a:extLst>
              <a:ext uri="{FF2B5EF4-FFF2-40B4-BE49-F238E27FC236}">
                <a16:creationId xmlns:a16="http://schemas.microsoft.com/office/drawing/2014/main" id="{817D0219-A0CA-D4E8-D915-197DD7FE8B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문제가 있는 </a:t>
            </a:r>
            <a:r>
              <a:rPr lang="en-US" altLang="ko-KR" dirty="0"/>
              <a:t>SQL</a:t>
            </a:r>
          </a:p>
          <a:p>
            <a:pPr lvl="1"/>
            <a:r>
              <a:rPr lang="en-US" altLang="ko-KR" dirty="0"/>
              <a:t> SQL </a:t>
            </a:r>
            <a:r>
              <a:rPr lang="ko-KR" altLang="en-US" dirty="0"/>
              <a:t>실행에 필요 이상의 자원을 사용하는 경우</a:t>
            </a:r>
          </a:p>
          <a:p>
            <a:pPr lvl="1"/>
            <a:r>
              <a:rPr lang="ko-KR" altLang="en-US" dirty="0"/>
              <a:t> 서버의 자원을 독점하여 다른 </a:t>
            </a:r>
            <a:r>
              <a:rPr lang="en-US" altLang="ko-KR" dirty="0"/>
              <a:t>SQL</a:t>
            </a:r>
            <a:r>
              <a:rPr lang="ko-KR" altLang="en-US" dirty="0"/>
              <a:t>의 성능에 영향을 끼치는 경우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dirty="0"/>
              <a:t>향후 문제가 될 가능성이 있는 </a:t>
            </a:r>
            <a:r>
              <a:rPr lang="en-US" altLang="ko-KR" dirty="0"/>
              <a:t>SQL</a:t>
            </a:r>
          </a:p>
          <a:p>
            <a:pPr lvl="1"/>
            <a:r>
              <a:rPr lang="ko-KR" altLang="en-US" dirty="0"/>
              <a:t>데이터의 증가 및 사용자가 증가 할 경우</a:t>
            </a:r>
            <a:r>
              <a:rPr lang="en-US" altLang="ko-KR" dirty="0"/>
              <a:t>, </a:t>
            </a:r>
            <a:r>
              <a:rPr lang="ko-KR" altLang="en-US" dirty="0"/>
              <a:t>서버의 자원을 대량으로 점유할 가능성이 있는 </a:t>
            </a:r>
            <a:r>
              <a:rPr lang="en-US" altLang="ko-KR" dirty="0"/>
              <a:t>SQL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튜닝의 우선순위</a:t>
            </a:r>
          </a:p>
          <a:p>
            <a:pPr lvl="1"/>
            <a:r>
              <a:rPr lang="ko-KR" altLang="en-US" dirty="0"/>
              <a:t> 중요도를 판단하는 기준은 다양함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5B65B124-E571-F645-DC33-C43782B67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SQL </a:t>
            </a:r>
            <a:r>
              <a:rPr lang="ko-KR" altLang="en-US" b="0"/>
              <a:t>문제점 분석 및 개선사항 도출</a:t>
            </a:r>
            <a:endParaRPr lang="ko-KR" altLang="en-US"/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4196C34A-8130-5F9E-212A-E171CA5DF7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데이터가 운영 환경과 유사한 경우</a:t>
            </a:r>
          </a:p>
          <a:p>
            <a:pPr lvl="1"/>
            <a:r>
              <a:rPr lang="ko-KR" altLang="en-US" dirty="0"/>
              <a:t>수집된 </a:t>
            </a:r>
            <a:r>
              <a:rPr lang="en-US" altLang="ko-KR" dirty="0"/>
              <a:t>SQL</a:t>
            </a:r>
            <a:r>
              <a:rPr lang="ko-KR" altLang="en-US" dirty="0"/>
              <a:t>의 수행정보가 분석을 위한 정보로 가치가 있기 때문에 이력정보를 이용함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log</a:t>
            </a:r>
            <a:r>
              <a:rPr lang="ko-KR" altLang="en-US" dirty="0"/>
              <a:t>파일들을 분석한다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데이터가 운영 환경에 비해 적거나 다른 경우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SQL</a:t>
            </a:r>
            <a:r>
              <a:rPr lang="ko-KR" altLang="en-US" dirty="0"/>
              <a:t>의 실행계획을 중심으로 튜닝대상 </a:t>
            </a:r>
            <a:r>
              <a:rPr lang="en-US" altLang="ko-KR" dirty="0"/>
              <a:t>SQL</a:t>
            </a:r>
            <a:r>
              <a:rPr lang="ko-KR" altLang="en-US" dirty="0"/>
              <a:t>을 판단하고 분석함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7853D046-DBE8-E3A1-0DFA-BC9129489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문제 유형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D7F5D6D4-4451-9066-2C22-69A3C62E0E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ko-KR" altLang="en-US" dirty="0"/>
              <a:t>인덱스가 없으면 순차검색</a:t>
            </a:r>
            <a:r>
              <a:rPr lang="en-US" altLang="ko-KR" dirty="0"/>
              <a:t>, </a:t>
            </a:r>
            <a:r>
              <a:rPr lang="ko-KR" altLang="en-US" dirty="0"/>
              <a:t>전체 다 찾아보기때문에 </a:t>
            </a:r>
            <a:r>
              <a:rPr lang="ko-KR" altLang="en-US" dirty="0" err="1"/>
              <a:t>속도느림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조건절에서 비교하는 컬럼에서 인덱스가 없는 경우</a:t>
            </a:r>
            <a:endParaRPr lang="en-US" altLang="ko-KR" dirty="0"/>
          </a:p>
          <a:p>
            <a:pPr lvl="1"/>
            <a:r>
              <a:rPr lang="ko-KR" altLang="en-US" dirty="0"/>
              <a:t>조인 조건으로 사용된 컬럼에 인덱스가 없는 경우</a:t>
            </a:r>
            <a:endParaRPr lang="en-US" altLang="ko-KR" dirty="0"/>
          </a:p>
          <a:p>
            <a:pPr lvl="1"/>
            <a:r>
              <a:rPr lang="ko-KR" altLang="en-US" dirty="0"/>
              <a:t>스칼라 서브 쿼리의 조인 조건으로 사용된 컬럼에 인덱스가 없는 경우</a:t>
            </a:r>
            <a:endParaRPr lang="en-US" altLang="ko-KR" dirty="0"/>
          </a:p>
          <a:p>
            <a:pPr lvl="1"/>
            <a:r>
              <a:rPr lang="en-US" altLang="ko-KR" dirty="0"/>
              <a:t>START WIDTH, PRIOR </a:t>
            </a:r>
            <a:r>
              <a:rPr lang="ko-KR" altLang="en-US" dirty="0"/>
              <a:t>구문에서 사용한 컬럼에 인덱스가 없는 경우</a:t>
            </a:r>
            <a:endParaRPr lang="en-US" altLang="ko-KR" dirty="0"/>
          </a:p>
          <a:p>
            <a:pPr lvl="1"/>
            <a:r>
              <a:rPr lang="ko-KR" altLang="en-US" dirty="0"/>
              <a:t>조건절에서 사용한 컬럼의 내</a:t>
            </a:r>
            <a:r>
              <a:rPr lang="en-US" altLang="ko-KR" dirty="0"/>
              <a:t>/</a:t>
            </a:r>
            <a:r>
              <a:rPr lang="ko-KR" altLang="en-US" dirty="0"/>
              <a:t>외부 변형으로 인덱스를 사용할 수 없는 경우</a:t>
            </a:r>
            <a:endParaRPr lang="en-US" altLang="ko-KR" dirty="0"/>
          </a:p>
          <a:p>
            <a:pPr lvl="1"/>
            <a:r>
              <a:rPr lang="en-US" altLang="ko-KR" dirty="0"/>
              <a:t>IS NULL, IS NOT NULL </a:t>
            </a:r>
            <a:r>
              <a:rPr lang="ko-KR" altLang="en-US" dirty="0"/>
              <a:t>을 사용한 비교로 인덱스를 사용할 수 없는 경우</a:t>
            </a:r>
            <a:endParaRPr lang="en-US" altLang="ko-KR" dirty="0"/>
          </a:p>
          <a:p>
            <a:pPr lvl="1"/>
            <a:r>
              <a:rPr lang="en-US" altLang="ko-KR" dirty="0"/>
              <a:t>LIKE</a:t>
            </a:r>
            <a:r>
              <a:rPr lang="ko-KR" altLang="en-US" dirty="0"/>
              <a:t>로 비교하는 값의 앞에 </a:t>
            </a:r>
            <a:r>
              <a:rPr lang="en-US" altLang="ko-KR" dirty="0"/>
              <a:t>‘%’ </a:t>
            </a:r>
            <a:r>
              <a:rPr lang="ko-KR" altLang="en-US" dirty="0"/>
              <a:t>를 사용하여 인덱스를 사용할 없는 경우</a:t>
            </a:r>
            <a:endParaRPr lang="en-US" altLang="ko-KR" dirty="0"/>
          </a:p>
          <a:p>
            <a:pPr lvl="1"/>
            <a:r>
              <a:rPr lang="en-US" altLang="ko-KR" dirty="0"/>
              <a:t>OR</a:t>
            </a:r>
            <a:r>
              <a:rPr lang="ko-KR" altLang="en-US" dirty="0"/>
              <a:t>로 연결된 조건 비교로 인덱스를 사용할 없는 경우</a:t>
            </a:r>
            <a:endParaRPr lang="en-US" altLang="ko-KR" dirty="0"/>
          </a:p>
          <a:p>
            <a:pPr lvl="1"/>
            <a:r>
              <a:rPr lang="en-US" altLang="ko-KR" dirty="0"/>
              <a:t>MINUS </a:t>
            </a:r>
            <a:r>
              <a:rPr lang="ko-KR" altLang="en-US" dirty="0"/>
              <a:t>구문 사용으로 인덱스를 사용할 없는 경우</a:t>
            </a:r>
            <a:endParaRPr lang="en-US" altLang="ko-KR" dirty="0"/>
          </a:p>
          <a:p>
            <a:pPr lvl="1"/>
            <a:r>
              <a:rPr lang="ko-KR" altLang="en-US" dirty="0"/>
              <a:t>부정형 비교로 인덱스를 사용할 없는 경우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5C869E87-D1BA-E90C-7CBB-8C0C49473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문제 유형</a:t>
            </a:r>
            <a:r>
              <a:rPr lang="en-US" altLang="ko-KR" dirty="0"/>
              <a:t>(</a:t>
            </a:r>
            <a:r>
              <a:rPr lang="ko-KR" altLang="en-US" dirty="0"/>
              <a:t>조인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363" name="내용 개체 틀 2">
            <a:extLst>
              <a:ext uri="{FF2B5EF4-FFF2-40B4-BE49-F238E27FC236}">
                <a16:creationId xmlns:a16="http://schemas.microsoft.com/office/drawing/2014/main" id="{F04D020A-955D-BBBE-583B-32D8FEB9AA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  <a:endParaRPr lang="en-US" altLang="ko-KR" dirty="0"/>
          </a:p>
          <a:p>
            <a:pPr lvl="1"/>
            <a:r>
              <a:rPr lang="ko-KR" altLang="en-US"/>
              <a:t>드라이빙 테이블을 잘못 산정하여 비용이 증가한 경우</a:t>
            </a:r>
            <a:endParaRPr lang="en-US" altLang="ko-KR"/>
          </a:p>
          <a:p>
            <a:pPr lvl="1"/>
            <a:r>
              <a:rPr lang="ko-KR" altLang="en-US"/>
              <a:t>비효율적인 조인 순서 채택으로 비용이 증가한 경우</a:t>
            </a:r>
          </a:p>
          <a:p>
            <a:pPr lvl="1"/>
            <a:r>
              <a:rPr lang="ko-KR" altLang="en-US"/>
              <a:t>조인 후 </a:t>
            </a:r>
            <a:r>
              <a:rPr lang="en-US" altLang="ko-KR"/>
              <a:t>GROUP BY </a:t>
            </a:r>
            <a:r>
              <a:rPr lang="ko-KR" altLang="en-US"/>
              <a:t>수행으로 비용이 증가한 경우</a:t>
            </a:r>
          </a:p>
          <a:p>
            <a:pPr lvl="1"/>
            <a:r>
              <a:rPr lang="en-US" altLang="ko-KR"/>
              <a:t>HASH JOIN </a:t>
            </a:r>
            <a:r>
              <a:rPr lang="ko-KR" altLang="en-US"/>
              <a:t>으로 비용이 증가한 경우</a:t>
            </a:r>
          </a:p>
          <a:p>
            <a:pPr lvl="1"/>
            <a:r>
              <a:rPr lang="en-US" altLang="ko-KR"/>
              <a:t>NESTED LOOP JOIN </a:t>
            </a:r>
            <a:r>
              <a:rPr lang="ko-KR" altLang="en-US"/>
              <a:t>으로 비용이 증가한 경우</a:t>
            </a:r>
          </a:p>
          <a:p>
            <a:pPr lvl="1"/>
            <a:r>
              <a:rPr lang="en-US" altLang="ko-KR"/>
              <a:t>MERGE JOIN </a:t>
            </a:r>
            <a:r>
              <a:rPr lang="ko-KR" altLang="en-US"/>
              <a:t>으로 비용이 증가한 경우</a:t>
            </a:r>
          </a:p>
          <a:p>
            <a:pPr lvl="1"/>
            <a:r>
              <a:rPr lang="ko-KR" altLang="en-US"/>
              <a:t>비효율적인 원격 조인으로 비용이 증가한 경우</a:t>
            </a:r>
          </a:p>
          <a:p>
            <a:pPr lvl="1"/>
            <a:endParaRPr lang="en-US" altLang="ko-K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293DB35B-DF6D-F8E0-67D0-68665AB48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6387" name="내용 개체 틀 2">
            <a:extLst>
              <a:ext uri="{FF2B5EF4-FFF2-40B4-BE49-F238E27FC236}">
                <a16:creationId xmlns:a16="http://schemas.microsoft.com/office/drawing/2014/main" id="{5CB6BEE7-B96D-E0D4-EEB3-392EBEBF5F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 로직</a:t>
            </a:r>
            <a:endParaRPr lang="en-US" altLang="ko-KR" dirty="0"/>
          </a:p>
          <a:p>
            <a:pPr lvl="1"/>
            <a:r>
              <a:rPr lang="ko-KR" altLang="en-US"/>
              <a:t>대량 데이타 삭제 작업으로 비용이 증가한 경우</a:t>
            </a:r>
          </a:p>
          <a:p>
            <a:pPr lvl="1"/>
            <a:r>
              <a:rPr lang="ko-KR" altLang="en-US"/>
              <a:t>무한 루프 로직 사용으로 비용이 증가한 경우</a:t>
            </a:r>
          </a:p>
          <a:p>
            <a:pPr lvl="1"/>
            <a:r>
              <a:rPr lang="en-US" altLang="ko-KR"/>
              <a:t>COMMIT </a:t>
            </a:r>
            <a:r>
              <a:rPr lang="ko-KR" altLang="en-US"/>
              <a:t>결여로 데이터의 정합성이 손실될 가능성이 있는 경우</a:t>
            </a:r>
            <a:endParaRPr lang="en-US" altLang="ko-KR"/>
          </a:p>
          <a:p>
            <a:pPr lvl="1"/>
            <a:r>
              <a:rPr lang="ko-KR" altLang="en-US"/>
              <a:t>비효율적 트리거 구현으로 비용이 증가한 경우</a:t>
            </a:r>
            <a:r>
              <a:rPr lang="en-US" altLang="ko-KR"/>
              <a:t>( INSERT -&gt; UPDATE, DELETE -&gt; INSERT)</a:t>
            </a:r>
          </a:p>
          <a:p>
            <a:pPr lvl="1"/>
            <a:r>
              <a:rPr lang="ko-KR" altLang="en-US"/>
              <a:t>비효율적인 배치 처리로 비용이 증가한 경우</a:t>
            </a:r>
          </a:p>
          <a:p>
            <a:endParaRPr lang="en-US" altLang="ko-KR" dirty="0"/>
          </a:p>
          <a:p>
            <a:r>
              <a:rPr lang="ko-KR" altLang="en-US" dirty="0"/>
              <a:t>업무요건</a:t>
            </a:r>
            <a:endParaRPr lang="en-US" altLang="ko-KR" dirty="0"/>
          </a:p>
          <a:p>
            <a:pPr lvl="1"/>
            <a:r>
              <a:rPr lang="ko-KR" altLang="en-US"/>
              <a:t>업무 요건에서 조회 결과 건수가 과다한 경우</a:t>
            </a:r>
            <a:endParaRPr lang="en-US" altLang="ko-KR"/>
          </a:p>
          <a:p>
            <a:pPr lvl="1"/>
            <a:r>
              <a:rPr lang="ko-KR" altLang="en-US"/>
              <a:t>대량 데이타에 대한 집계</a:t>
            </a:r>
            <a:r>
              <a:rPr lang="en-US" altLang="ko-KR"/>
              <a:t> </a:t>
            </a:r>
            <a:r>
              <a:rPr lang="ko-KR" altLang="en-US"/>
              <a:t>처리를 수행하는 경우</a:t>
            </a:r>
            <a:endParaRPr lang="en-US" altLang="ko-KR"/>
          </a:p>
          <a:p>
            <a:pPr lvl="1"/>
            <a:r>
              <a:rPr lang="ko-KR" altLang="en-US"/>
              <a:t>데이터 출력 화면의 페이지 계산을 위한 </a:t>
            </a:r>
            <a:r>
              <a:rPr lang="en-US" altLang="ko-KR"/>
              <a:t>COUNT </a:t>
            </a:r>
            <a:r>
              <a:rPr lang="ko-KR" altLang="en-US"/>
              <a:t>수행으로 비용이 증가한 경우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AF10EC9A-5910-BF48-FF61-96268325B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7411" name="내용 개체 틀 2">
            <a:extLst>
              <a:ext uri="{FF2B5EF4-FFF2-40B4-BE49-F238E27FC236}">
                <a16:creationId xmlns:a16="http://schemas.microsoft.com/office/drawing/2014/main" id="{8D87B71E-46D0-A754-B105-39EB5FBC47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/</a:t>
            </a:r>
            <a:r>
              <a:rPr lang="ko-KR" altLang="en-US" dirty="0"/>
              <a:t>뷰</a:t>
            </a:r>
            <a:r>
              <a:rPr lang="en-US" altLang="ko-KR" dirty="0"/>
              <a:t>/</a:t>
            </a:r>
            <a:r>
              <a:rPr lang="ko-KR" altLang="en-US" dirty="0" err="1"/>
              <a:t>인라인뷰</a:t>
            </a:r>
            <a:r>
              <a:rPr lang="en-US" altLang="ko-KR" dirty="0"/>
              <a:t>/</a:t>
            </a:r>
            <a:r>
              <a:rPr lang="ko-KR" altLang="en-US" dirty="0" err="1"/>
              <a:t>서브쿼리</a:t>
            </a:r>
            <a:endParaRPr lang="en-US" altLang="ko-KR" dirty="0"/>
          </a:p>
          <a:p>
            <a:pPr lvl="1"/>
            <a:r>
              <a:rPr lang="en-US" altLang="ko-KR"/>
              <a:t>IF </a:t>
            </a:r>
            <a:r>
              <a:rPr lang="ko-KR" altLang="en-US"/>
              <a:t>조건절 및 함수를 과다하게 사용한 경우</a:t>
            </a:r>
            <a:endParaRPr lang="en-US" altLang="ko-KR"/>
          </a:p>
          <a:p>
            <a:pPr lvl="1"/>
            <a:r>
              <a:rPr lang="ko-KR" altLang="en-US"/>
              <a:t>뷰의 </a:t>
            </a:r>
            <a:r>
              <a:rPr lang="en-US" altLang="ko-KR"/>
              <a:t>MERGE </a:t>
            </a:r>
            <a:r>
              <a:rPr lang="ko-KR" altLang="en-US"/>
              <a:t>또는 </a:t>
            </a:r>
            <a:r>
              <a:rPr lang="en-US" altLang="ko-KR"/>
              <a:t>NO MERGE </a:t>
            </a:r>
            <a:r>
              <a:rPr lang="ko-KR" altLang="en-US"/>
              <a:t>처리로 비용이 증가한 경우</a:t>
            </a:r>
          </a:p>
          <a:p>
            <a:pPr lvl="1"/>
            <a:r>
              <a:rPr lang="ko-KR" altLang="en-US"/>
              <a:t>서브쿼리의 </a:t>
            </a:r>
            <a:r>
              <a:rPr lang="en-US" altLang="ko-KR"/>
              <a:t>UNNEST </a:t>
            </a:r>
            <a:r>
              <a:rPr lang="ko-KR" altLang="en-US"/>
              <a:t>처리로 비효율적인 실행계획을 세운 경우</a:t>
            </a:r>
            <a:endParaRPr lang="en-US" altLang="ko-KR"/>
          </a:p>
          <a:p>
            <a:pPr lvl="1"/>
            <a:r>
              <a:rPr lang="ko-KR" altLang="en-US"/>
              <a:t>인라인뷰 사이의 결과값 활용이 불가능해진 경우</a:t>
            </a:r>
            <a:endParaRPr lang="en-US" altLang="ko-KR"/>
          </a:p>
          <a:p>
            <a:pPr lvl="1"/>
            <a:r>
              <a:rPr lang="ko-KR" altLang="en-US"/>
              <a:t>인라인뷰의 </a:t>
            </a:r>
            <a:r>
              <a:rPr lang="en-US" altLang="ko-KR"/>
              <a:t>GROUP BY </a:t>
            </a:r>
            <a:r>
              <a:rPr lang="ko-KR" altLang="en-US"/>
              <a:t>절에서 사용된 컬럼의 인덱스를 사용하지 않는 경우</a:t>
            </a:r>
            <a:endParaRPr lang="en-US" altLang="ko-KR"/>
          </a:p>
          <a:p>
            <a:pPr lvl="1"/>
            <a:r>
              <a:rPr lang="ko-KR" altLang="en-US"/>
              <a:t>뷰를 목럭에 적합하게 활용하지 않는 경우</a:t>
            </a:r>
            <a:endParaRPr lang="en-US" altLang="ko-KR"/>
          </a:p>
          <a:p>
            <a:pPr lvl="1"/>
            <a:r>
              <a:rPr lang="ko-KR" altLang="en-US"/>
              <a:t>조회 대상 건수가 많은 스칼라 서브쿼리를 사용한 경우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 dirty="0"/>
              <a:t>SQL </a:t>
            </a:r>
            <a:r>
              <a:rPr lang="ko-KR" altLang="en-US" dirty="0"/>
              <a:t>구문 오류 </a:t>
            </a:r>
            <a:endParaRPr lang="en-US" altLang="ko-KR" dirty="0"/>
          </a:p>
          <a:p>
            <a:pPr lvl="1"/>
            <a:r>
              <a:rPr lang="en-US" altLang="ko-KR"/>
              <a:t>OUTER JOIN </a:t>
            </a:r>
            <a:r>
              <a:rPr lang="ko-KR" altLang="en-US"/>
              <a:t>을 잘못 사용한 경우 </a:t>
            </a:r>
            <a:endParaRPr lang="en-US" altLang="ko-KR"/>
          </a:p>
          <a:p>
            <a:pPr lvl="1"/>
            <a:r>
              <a:rPr lang="ko-KR" altLang="en-US"/>
              <a:t>과도한 </a:t>
            </a:r>
            <a:r>
              <a:rPr lang="en-US" altLang="ko-KR"/>
              <a:t>HASD PARSING</a:t>
            </a:r>
            <a:r>
              <a:rPr lang="ko-KR" altLang="en-US"/>
              <a:t>을 유발한 경우</a:t>
            </a:r>
            <a:endParaRPr lang="en-US" altLang="ko-KR"/>
          </a:p>
          <a:p>
            <a:pPr lvl="1"/>
            <a:r>
              <a:rPr lang="ko-KR" altLang="en-US"/>
              <a:t>힌트를 잘못 사용한 경우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3F0C9D1E-D52C-17C3-7ED0-A3BE878AD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8435" name="내용 개체 틀 2">
            <a:extLst>
              <a:ext uri="{FF2B5EF4-FFF2-40B4-BE49-F238E27FC236}">
                <a16:creationId xmlns:a16="http://schemas.microsoft.com/office/drawing/2014/main" id="{7F58DBCD-E47D-98FC-FA14-739B5E2648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관리 </a:t>
            </a:r>
            <a:endParaRPr lang="en-US" altLang="ko-KR" dirty="0"/>
          </a:p>
          <a:p>
            <a:pPr lvl="1"/>
            <a:r>
              <a:rPr lang="en-US" altLang="ko-KR"/>
              <a:t>HWM(HIGN WATER MARK) </a:t>
            </a:r>
            <a:r>
              <a:rPr lang="ko-KR" altLang="en-US"/>
              <a:t>증가로 인해 불필요한 블록을 검색하는 경우</a:t>
            </a:r>
            <a:endParaRPr lang="en-US" altLang="ko-KR"/>
          </a:p>
          <a:p>
            <a:pPr lvl="1"/>
            <a:r>
              <a:rPr lang="ko-KR" altLang="en-US"/>
              <a:t>통계정보 부정확으로 인해 실행 계획에 이상이 생긴 경우</a:t>
            </a:r>
            <a:endParaRPr lang="en-US" altLang="ko-KR"/>
          </a:p>
          <a:p>
            <a:pPr lvl="1"/>
            <a:r>
              <a:rPr lang="ko-KR" altLang="en-US"/>
              <a:t>인덱스가 사용 불가능한 상태로 변한 경우</a:t>
            </a:r>
            <a:endParaRPr lang="en-US" altLang="ko-KR"/>
          </a:p>
          <a:p>
            <a:pPr lvl="1"/>
            <a:r>
              <a:rPr lang="ko-KR" altLang="en-US"/>
              <a:t>테이블 단편화로 인해 불필요한 블록을 검색하는 경우</a:t>
            </a:r>
            <a:endParaRPr lang="en-US" altLang="ko-KR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8F882A1D-4998-6C21-11F9-623235A1F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문제 유형</a:t>
            </a:r>
          </a:p>
        </p:txBody>
      </p:sp>
      <p:sp>
        <p:nvSpPr>
          <p:cNvPr id="19459" name="내용 개체 틀 2">
            <a:extLst>
              <a:ext uri="{FF2B5EF4-FFF2-40B4-BE49-F238E27FC236}">
                <a16:creationId xmlns:a16="http://schemas.microsoft.com/office/drawing/2014/main" id="{4275D992-E010-9AA3-6C10-65D8014B76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  <a:endParaRPr lang="en-US" altLang="ko-KR" dirty="0"/>
          </a:p>
          <a:p>
            <a:pPr lvl="1"/>
            <a:r>
              <a:rPr lang="en-US" altLang="ko-KR" dirty="0"/>
              <a:t>COUNT </a:t>
            </a:r>
            <a:r>
              <a:rPr lang="ko-KR" altLang="en-US" dirty="0"/>
              <a:t>시 불필요한 연산을 수행하는 경우</a:t>
            </a:r>
            <a:endParaRPr lang="en-US" altLang="ko-KR" dirty="0"/>
          </a:p>
          <a:p>
            <a:pPr lvl="1"/>
            <a:r>
              <a:rPr lang="ko-KR" altLang="en-US" dirty="0"/>
              <a:t>동일 테이블에 대한 중복 접근으로 처리 비용이 증가한 경우</a:t>
            </a:r>
            <a:endParaRPr lang="en-US" altLang="ko-KR" dirty="0"/>
          </a:p>
          <a:p>
            <a:pPr lvl="1"/>
            <a:r>
              <a:rPr lang="ko-KR" altLang="en-US" dirty="0"/>
              <a:t>최대값 및 최소값 </a:t>
            </a:r>
            <a:r>
              <a:rPr lang="ko-KR" altLang="en-US" dirty="0" err="1"/>
              <a:t>추출시</a:t>
            </a:r>
            <a:r>
              <a:rPr lang="ko-KR" altLang="en-US" dirty="0"/>
              <a:t> 테이블 전체를 검색하는 경우</a:t>
            </a:r>
            <a:endParaRPr lang="en-US" altLang="ko-KR" dirty="0"/>
          </a:p>
          <a:p>
            <a:pPr lvl="1"/>
            <a:r>
              <a:rPr lang="en-US" altLang="ko-KR" dirty="0"/>
              <a:t>GROUP BY </a:t>
            </a:r>
            <a:r>
              <a:rPr lang="ko-KR" altLang="en-US" dirty="0"/>
              <a:t>를 포함한 뷰 처리 시 테이블 전체를 검색하는 경우</a:t>
            </a:r>
            <a:endParaRPr lang="en-US" altLang="ko-KR" dirty="0"/>
          </a:p>
          <a:p>
            <a:pPr lvl="1"/>
            <a:r>
              <a:rPr lang="en-US" altLang="ko-KR" dirty="0"/>
              <a:t>DISTINCT </a:t>
            </a:r>
            <a:r>
              <a:rPr lang="ko-KR" altLang="en-US" dirty="0"/>
              <a:t>구문 사용으로 테이블 전체를 검색하는 경우</a:t>
            </a:r>
            <a:endParaRPr lang="en-US" altLang="ko-KR" dirty="0"/>
          </a:p>
          <a:p>
            <a:pPr lvl="1"/>
            <a:r>
              <a:rPr lang="en-US" altLang="ko-KR" dirty="0"/>
              <a:t>UNION ALL </a:t>
            </a:r>
            <a:r>
              <a:rPr lang="ko-KR" altLang="en-US" dirty="0"/>
              <a:t>구문 사용으로 테이블 전체를 검색하는 경우</a:t>
            </a:r>
            <a:endParaRPr lang="en-US" altLang="ko-KR" dirty="0"/>
          </a:p>
          <a:p>
            <a:pPr lvl="1"/>
            <a:r>
              <a:rPr lang="ko-KR" altLang="en-US" dirty="0"/>
              <a:t>정렬 작업을 위해 테이블 전체를 검색하는 경우 </a:t>
            </a:r>
            <a:endParaRPr lang="en-US" altLang="ko-KR" dirty="0"/>
          </a:p>
          <a:p>
            <a:pPr lvl="1"/>
            <a:r>
              <a:rPr lang="ko-KR" altLang="en-US" dirty="0" err="1"/>
              <a:t>데이타의</a:t>
            </a:r>
            <a:r>
              <a:rPr lang="ko-KR" altLang="en-US" dirty="0"/>
              <a:t> 유무 검사를 위한 </a:t>
            </a:r>
            <a:r>
              <a:rPr lang="en-US" altLang="ko-KR" dirty="0"/>
              <a:t>COUNT </a:t>
            </a:r>
            <a:r>
              <a:rPr lang="ko-KR" altLang="en-US" dirty="0"/>
              <a:t>시 테이블 전체를 검색하는 경우</a:t>
            </a:r>
            <a:endParaRPr lang="en-US" altLang="ko-KR" dirty="0"/>
          </a:p>
          <a:p>
            <a:pPr lvl="1"/>
            <a:r>
              <a:rPr lang="ko-KR" altLang="en-US" dirty="0"/>
              <a:t>낮은 조인 성공율로 부분 범위 처리 효과가 미미한 경우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0CB45-8CFB-11EF-72EE-846D0000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과 </a:t>
            </a:r>
            <a:r>
              <a:rPr lang="en-US" altLang="ko-KR" dirty="0"/>
              <a:t>MariaDB </a:t>
            </a:r>
            <a:r>
              <a:rPr lang="ko-KR" altLang="en-US" dirty="0"/>
              <a:t>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37AE6-E355-2E7F-5802-5A68CB948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라이선스 및 지원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MySQL - </a:t>
            </a:r>
            <a:r>
              <a:rPr lang="ko-KR" altLang="en-US" dirty="0"/>
              <a:t>오라클이 소유하고 있으며</a:t>
            </a:r>
            <a:r>
              <a:rPr lang="en-US" altLang="ko-KR" dirty="0"/>
              <a:t>, </a:t>
            </a:r>
            <a:r>
              <a:rPr lang="ko-KR" altLang="en-US" dirty="0"/>
              <a:t>상용 지원과 오픈 소스 버전을 모두 제공합니다</a:t>
            </a:r>
            <a:r>
              <a:rPr lang="en-US" altLang="ko-KR" dirty="0"/>
              <a:t>. </a:t>
            </a:r>
            <a:r>
              <a:rPr lang="ko-KR" altLang="en-US" dirty="0"/>
              <a:t>오라클의 상용 지원을 통해 보안 패치와 기술 지원을 받을 수 있어 안정성과 보안을 보장합니다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MariaDB - GPL </a:t>
            </a:r>
            <a:r>
              <a:rPr lang="ko-KR" altLang="en-US" dirty="0"/>
              <a:t>라이선스 하에 완전한 오픈 소스로 제공되며</a:t>
            </a:r>
            <a:r>
              <a:rPr lang="en-US" altLang="ko-KR" dirty="0"/>
              <a:t>, </a:t>
            </a:r>
            <a:r>
              <a:rPr lang="ko-KR" altLang="en-US" dirty="0"/>
              <a:t>커뮤니티 주도로 개발됩니다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스토리지 엔진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MySQL: </a:t>
            </a:r>
            <a:r>
              <a:rPr lang="en-US" altLang="ko-KR" dirty="0" err="1"/>
              <a:t>InnoDB</a:t>
            </a:r>
            <a:r>
              <a:rPr lang="en-US" altLang="ko-KR" dirty="0"/>
              <a:t>, </a:t>
            </a:r>
            <a:r>
              <a:rPr lang="en-US" altLang="ko-KR" dirty="0" err="1"/>
              <a:t>MyISAM</a:t>
            </a:r>
            <a:r>
              <a:rPr lang="en-US" altLang="ko-KR" dirty="0"/>
              <a:t> </a:t>
            </a:r>
            <a:r>
              <a:rPr lang="ko-KR" altLang="en-US" dirty="0"/>
              <a:t>등 여러 스토리지 엔진을 지원하지만</a:t>
            </a:r>
            <a:r>
              <a:rPr lang="en-US" altLang="ko-KR" dirty="0"/>
              <a:t>, MariaDB</a:t>
            </a:r>
            <a:r>
              <a:rPr lang="ko-KR" altLang="en-US" dirty="0"/>
              <a:t>에 비해 선택의 폭이 좁습니다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MariaDB: MySQL</a:t>
            </a:r>
            <a:r>
              <a:rPr lang="ko-KR" altLang="en-US" dirty="0"/>
              <a:t>보다 더 많은 스토리지 엔진을 지원하며</a:t>
            </a:r>
            <a:r>
              <a:rPr lang="en-US" altLang="ko-KR" dirty="0"/>
              <a:t>, </a:t>
            </a:r>
            <a:r>
              <a:rPr lang="ko-KR" altLang="en-US" dirty="0"/>
              <a:t>한 테이블에 여러 엔진을 사용할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021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85BF0D2C-20A0-BF3D-20C2-ECE452E4A2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SQL </a:t>
            </a:r>
            <a:r>
              <a:rPr lang="ko-KR" altLang="en-US"/>
              <a:t>문제 유형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17E5DD4-E38B-4C61-6590-5BA845E884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825" y="1196975"/>
          <a:ext cx="8642350" cy="525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484" name="차트 4">
            <a:extLst>
              <a:ext uri="{FF2B5EF4-FFF2-40B4-BE49-F238E27FC236}">
                <a16:creationId xmlns:a16="http://schemas.microsoft.com/office/drawing/2014/main" id="{9041DDBF-2158-CFF1-7D7B-B740B6A9807C}"/>
              </a:ext>
            </a:extLst>
          </p:cNvPr>
          <p:cNvGraphicFramePr>
            <a:graphicFrameLocks/>
          </p:cNvGraphicFramePr>
          <p:nvPr/>
        </p:nvGraphicFramePr>
        <p:xfrm>
          <a:off x="560388" y="1346200"/>
          <a:ext cx="7878762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8" imgW="7876715" imgH="5084505" progId="Excel.Chart.8">
                  <p:embed/>
                </p:oleObj>
              </mc:Choice>
              <mc:Fallback>
                <p:oleObj r:id="rId8" imgW="7876715" imgH="5084505" progId="Excel.Chart.8">
                  <p:embed/>
                  <p:pic>
                    <p:nvPicPr>
                      <p:cNvPr id="20484" name="차트 4">
                        <a:extLst>
                          <a:ext uri="{FF2B5EF4-FFF2-40B4-BE49-F238E27FC236}">
                            <a16:creationId xmlns:a16="http://schemas.microsoft.com/office/drawing/2014/main" id="{9041DDBF-2158-CFF1-7D7B-B740B6A9807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1346200"/>
                        <a:ext cx="7878762" cy="508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67A6A-39C1-67CF-9639-BBF9DC9E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 수행절차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FFA2D9-2238-F88E-9D6D-703480E33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63" y="1406120"/>
            <a:ext cx="6539345" cy="47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9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CB3A7-9F0B-40F9-7F9E-054BE334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 수행절차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914DA3-32CC-3DCC-74FF-CFAC6BE6E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파서</a:t>
            </a:r>
            <a:endParaRPr lang="en-US" altLang="ko-KR" dirty="0"/>
          </a:p>
          <a:p>
            <a:pPr lvl="1"/>
            <a:r>
              <a:rPr lang="en-US" altLang="ko-KR" dirty="0" err="1"/>
              <a:t>sql</a:t>
            </a:r>
            <a:r>
              <a:rPr lang="ko-KR" altLang="en-US" dirty="0"/>
              <a:t>문을 쪼개 최소단위로 분리하고 트리를 만든다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전처리기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문에 구조적 문제가 없는지 파악</a:t>
            </a:r>
            <a:r>
              <a:rPr lang="en-US" altLang="ko-KR" dirty="0"/>
              <a:t>, </a:t>
            </a:r>
            <a:r>
              <a:rPr lang="ko-KR" altLang="en-US" dirty="0"/>
              <a:t>테이블 열 함수 </a:t>
            </a:r>
            <a:r>
              <a:rPr lang="ko-KR" altLang="en-US" dirty="0" err="1"/>
              <a:t>뷰등이</a:t>
            </a:r>
            <a:r>
              <a:rPr lang="ko-KR" altLang="en-US" dirty="0"/>
              <a:t> 존재하는지 유무 파악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옵티마이저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쿼리를 분석하고 최적의 실행 계획을 선택하는 역할을 합니다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실행 계획을 수립할 때 인덱스 사용 여부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조인 순서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 액세스 방식 등을 고려합니다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EXPLAIN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명령어를 사용하면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옵티마이저가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선택한 실행 계획을 확인할 수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또한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등의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옵티마이저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힌트를 사용하여 실행 방식을 조정할 수도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쿼리 성능을 최적화하려면 인덱스를 적절히 활용하고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통계 정보를 갱신하며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불필요한 연산을 최소화하는 것이 중요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44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C0C3F-A5BC-7B41-BFA3-5F60A2615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C0C40-C599-2BD2-271A-8584B05C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 수행절차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B0C42-962A-D9FC-F3BD-F16A40032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엔진실행기</a:t>
            </a:r>
            <a:endParaRPr lang="en-US" altLang="ko-KR" dirty="0"/>
          </a:p>
          <a:p>
            <a:r>
              <a:rPr lang="ko-KR" altLang="en-US" dirty="0" err="1"/>
              <a:t>옵티마이저에서</a:t>
            </a:r>
            <a:r>
              <a:rPr lang="ko-KR" altLang="en-US" dirty="0"/>
              <a:t> 수립한 실행계획을 참고하여 스토리지 엔진에서 데이터를 가져온다 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기져온</a:t>
            </a:r>
            <a:r>
              <a:rPr lang="ko-KR" altLang="en-US" dirty="0"/>
              <a:t> 데이터를 정렬하거나 조인하고 불필요한 데이터를 필터링하는 일등을 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466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07B9CEC2-90FE-8AA6-A918-6178169A6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실행계획의 예시</a:t>
            </a:r>
          </a:p>
        </p:txBody>
      </p:sp>
      <p:sp>
        <p:nvSpPr>
          <p:cNvPr id="24579" name="내용 개체 틀 2">
            <a:extLst>
              <a:ext uri="{FF2B5EF4-FFF2-40B4-BE49-F238E27FC236}">
                <a16:creationId xmlns:a16="http://schemas.microsoft.com/office/drawing/2014/main" id="{BBB1905F-1550-4350-20A8-2B43C851A7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다음은 실행 계획의 </a:t>
            </a:r>
            <a:r>
              <a:rPr lang="ko-KR" altLang="en-US" dirty="0" err="1"/>
              <a:t>예시화면입니다</a:t>
            </a:r>
            <a:endParaRPr lang="en-US" altLang="ko-KR" dirty="0"/>
          </a:p>
          <a:p>
            <a:pPr>
              <a:defRPr/>
            </a:pPr>
            <a:r>
              <a:rPr lang="ko-KR" altLang="en-US" dirty="0" err="1"/>
              <a:t>옵티마이저가</a:t>
            </a:r>
            <a:r>
              <a:rPr lang="ko-KR" altLang="en-US" dirty="0"/>
              <a:t> 다음과 같은 실행계획을 세웁니다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 explain select * from emp;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0F54D-2680-961B-2415-7099430A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10" y="2586917"/>
            <a:ext cx="7452911" cy="119942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C61E7-2F25-7838-1135-0F556E2A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 </a:t>
            </a:r>
            <a:r>
              <a:rPr lang="en-US" altLang="ko-KR" dirty="0"/>
              <a:t>SQL</a:t>
            </a:r>
            <a:r>
              <a:rPr lang="ko-KR" altLang="en-US" dirty="0"/>
              <a:t>용어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20591-7E6D-AABB-1D87-28A802A44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58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C2D3E-AC0C-4E76-54A0-78D545A2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관계형데이터베이스구조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CF8AAB-4A0A-7A4C-6CBB-6E17F2760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관계형 데이터베이스는 관계형 데이터 모델 개념을 바탕으로 데이터를 저장하고 관리하는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DB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관계형 데이터베이스 관리 시스템을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RDBMS(Relational Database Management)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라고 합니다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RDBMS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를 사용하는 것으로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MS-SQL, MySQL, PostgreSQL,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DB2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, Oracle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등이 있습니다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 fontAlgn="base"/>
            <a:r>
              <a:rPr lang="ko-KR" altLang="en-US" dirty="0">
                <a:solidFill>
                  <a:schemeClr val="tx1"/>
                </a:solidFill>
                <a:latin typeface="Abadi" panose="020B0604020104020204" pitchFamily="34" charset="0"/>
              </a:rPr>
              <a:t>관계형 데이터베이스를 구성하는 요소로는 테이블</a:t>
            </a:r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Abadi" panose="020B0604020104020204" pitchFamily="34" charset="0"/>
              </a:rPr>
              <a:t>인덱스</a:t>
            </a:r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Abadi" panose="020B0604020104020204" pitchFamily="34" charset="0"/>
              </a:rPr>
              <a:t>뷰 등이 있습니다</a:t>
            </a:r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  <a:endParaRPr lang="en-US" altLang="ko-KR" i="0" dirty="0"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fontAlgn="base"/>
            <a:endParaRPr lang="en-US" altLang="ko-KR" i="0" dirty="0"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fontAlgn="base"/>
            <a:r>
              <a:rPr lang="ko-KR" altLang="en-US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테이블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(table) </a:t>
            </a:r>
            <a:endParaRPr lang="ko-KR" altLang="en-US" i="0" dirty="0"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lvl="1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관계형 데이터베이스는 기본적으로 데이터를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2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차원표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 형태로 저장하고 관리하는데 이 표 형태의 데이터 저장 공간을 테이블이라고 합니다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 2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차원이기 때문에 가로줄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행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, row),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세로줄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열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, column)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로 구성되어 있습니다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lvl="1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행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하나의 개체를 구성하는 값들을 가로로 나타낸 형태입니다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lvl="1" fontAlgn="base"/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열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: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데이터를 대표하는 이름과 공통적인 특성을 정의하여 나타냅니다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63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68C57-6160-4458-0B1E-E9BCA165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sym typeface="Malgun Gothic"/>
              </a:rPr>
              <a:t>제약조건</a:t>
            </a:r>
            <a:r>
              <a:rPr lang="en-US" altLang="ko-KR" dirty="0">
                <a:sym typeface="Malgun Gothic"/>
              </a:rPr>
              <a:t>(primary key</a:t>
            </a:r>
            <a:r>
              <a:rPr lang="ko-KR" altLang="ko-KR" dirty="0">
                <a:sym typeface="Malgun Gothic"/>
              </a:rPr>
              <a:t>와</a:t>
            </a:r>
            <a:r>
              <a:rPr lang="en-US" altLang="ko-KR" dirty="0">
                <a:sym typeface="Malgun Gothic"/>
              </a:rPr>
              <a:t> foreign key)</a:t>
            </a:r>
            <a:endParaRPr lang="ko-KR" altLang="en-US" dirty="0">
              <a:sym typeface="Malgun 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852F0-0A9F-DD55-38AE-97F33F2E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데이터베이스는 데이터의 무결성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일관성을 특징으로 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무결성이란 결함이 없는 성격을 말합니다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예를 들어 회원 정보를 저장한다고 할 때 회원들의 아이디는 중복되어서는 안 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회원들의 아이디가 중복되어 입력되었을 때 데이터베이스 차원에서 잘못된 데이터가 입력되었음을 알릴 수 있도록 해야 하는 데 이를 지원하기 위해서 제약조건을 걸 수 있습니다</a:t>
            </a:r>
            <a:endParaRPr lang="ko-KR" altLang="en-US" dirty="0">
              <a:solidFill>
                <a:srgbClr val="444444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56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687F9-8265-45F3-B7B5-9F2A8B06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primary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2840A-34FA-A89E-35D4-1E66FCBD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primary key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제약조건은 테이블에 데이터가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null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값을 허용하지 않고 중복되지 않는다는 두 가지 조건을 부여합니다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회원 테이블의 회원 아이디처럼 중복돼서 저장해서는 안 되는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두면 잘못된 정보가 들어가는 것을 미리 차단합니다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이러한 성격을 무결성 또는 일관성이라고 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  <a:endParaRPr lang="ko-KR" altLang="ko-KR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하나의 테이블에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는 하나만 부여할 수 있습니다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하나의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지정할 수도 있고 여러 개의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지정할 수도 있습니다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한 테이블에 여러 개의 필드가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조건을 만족할 수도 있지만 그중 하나의 필드를 선택하거나 두 개 이상의 필드를 묶어서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를 부여할 수 있습니다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테이블을 만들고 어떤 필드를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 primary key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로 할지 결정하는 건 중요한 문제입니다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dirty="0">
                <a:solidFill>
                  <a:srgbClr val="444444"/>
                </a:solidFill>
                <a:latin typeface="Abadi" panose="020B0604020104020204" pitchFamily="34" charset="0"/>
              </a:rPr>
              <a:t>테이블 내의 데이터 일관성 유지를 위해서 반드시 필요합니다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primary</a:t>
            </a:r>
            <a:r>
              <a:rPr lang="ko-KR" altLang="en-US" dirty="0">
                <a:solidFill>
                  <a:srgbClr val="444444"/>
                </a:solidFill>
                <a:latin typeface="Abadi" panose="020B0604020104020204" pitchFamily="34" charset="0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key</a:t>
            </a:r>
            <a:r>
              <a:rPr lang="ko-KR" altLang="en-US" dirty="0">
                <a:solidFill>
                  <a:srgbClr val="444444"/>
                </a:solidFill>
                <a:latin typeface="Abadi" panose="020B0604020104020204" pitchFamily="34" charset="0"/>
              </a:rPr>
              <a:t>를 지정할 경우에 자동으로 인덱스가 생성됩니다</a:t>
            </a:r>
            <a:r>
              <a:rPr lang="en-US" altLang="ko-KR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endParaRPr lang="ko-KR" altLang="ko-KR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275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8E93D-B817-99A7-3188-41B23F9D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primary key</a:t>
            </a:r>
            <a:r>
              <a:rPr lang="ko-KR" altLang="en-US" dirty="0"/>
              <a:t> 추가 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4299B0-4C94-985D-5BC3-2E89A82AD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의 경우에는 필드에 </a:t>
            </a:r>
            <a:r>
              <a:rPr lang="en-US" altLang="ko-KR" dirty="0" err="1"/>
              <a:t>auto_increment</a:t>
            </a:r>
            <a:r>
              <a:rPr lang="en-US" altLang="ko-KR" dirty="0"/>
              <a:t> </a:t>
            </a:r>
            <a:r>
              <a:rPr lang="ko-KR" altLang="en-US" dirty="0"/>
              <a:t>속성을 줄 경우 이 필드를 </a:t>
            </a:r>
            <a:r>
              <a:rPr lang="en-US" altLang="ko-KR" dirty="0"/>
              <a:t>primary key</a:t>
            </a:r>
            <a:r>
              <a:rPr lang="ko-KR" altLang="en-US" dirty="0"/>
              <a:t>로 지정해야 합니다</a:t>
            </a:r>
            <a:r>
              <a:rPr lang="en-US" altLang="ko-KR" dirty="0"/>
              <a:t>.  </a:t>
            </a:r>
            <a:r>
              <a:rPr lang="ko-KR" altLang="en-US" dirty="0"/>
              <a:t>대부분의 테이블 </a:t>
            </a:r>
            <a:r>
              <a:rPr lang="ko-KR" altLang="en-US" dirty="0" err="1"/>
              <a:t>설계시</a:t>
            </a:r>
            <a:r>
              <a:rPr lang="ko-KR" altLang="en-US" dirty="0"/>
              <a:t> 이 방법을 많이 사용합니다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alter table </a:t>
            </a:r>
            <a:r>
              <a:rPr lang="ko-KR" altLang="en-US" dirty="0"/>
              <a:t>테이블명 </a:t>
            </a:r>
            <a:r>
              <a:rPr lang="en-US" altLang="ko-KR" dirty="0"/>
              <a:t>add primary key(</a:t>
            </a:r>
            <a:r>
              <a:rPr lang="ko-KR" altLang="en-US" dirty="0" err="1"/>
              <a:t>필드명</a:t>
            </a:r>
            <a:r>
              <a:rPr lang="en-US" altLang="ko-KR" dirty="0"/>
              <a:t>);</a:t>
            </a:r>
          </a:p>
          <a:p>
            <a:pPr marL="114300" indent="0">
              <a:buNone/>
            </a:pPr>
            <a:endParaRPr lang="en-US" altLang="ko-KR" dirty="0"/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테이블명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alter table emp add primary key(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empno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조건을 만족해야 한다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114300" indent="0"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 index from emp; </a:t>
            </a:r>
          </a:p>
        </p:txBody>
      </p:sp>
    </p:spTree>
    <p:extLst>
      <p:ext uri="{BB962C8B-B14F-4D97-AF65-F5344CB8AC3E}">
        <p14:creationId xmlns:p14="http://schemas.microsoft.com/office/powerpoint/2010/main" val="41732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0BC6B-D034-807C-ADF3-B32E68E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과 </a:t>
            </a:r>
            <a:r>
              <a:rPr lang="en-US" altLang="ko-KR" dirty="0"/>
              <a:t>MariaDB </a:t>
            </a:r>
            <a:r>
              <a:rPr lang="ko-KR" altLang="en-US" dirty="0"/>
              <a:t>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B1C384-AD03-E717-D9A8-F0A1BB436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성능</a:t>
            </a:r>
            <a:r>
              <a:rPr lang="en-US" altLang="ko-KR" b="1" dirty="0"/>
              <a:t>:</a:t>
            </a:r>
          </a:p>
          <a:p>
            <a:pPr lvl="1"/>
            <a:r>
              <a:rPr lang="en-US" altLang="ko-KR" b="1" dirty="0"/>
              <a:t>MySQL: </a:t>
            </a:r>
            <a:r>
              <a:rPr lang="ko-KR" altLang="en-US" b="1" dirty="0"/>
              <a:t>트랜잭션 처리와 데이터 무결성을 중시하는 프로젝트에서 안정적인 성능을 제공</a:t>
            </a:r>
            <a:r>
              <a:rPr lang="en-US" altLang="ko-KR" b="1" dirty="0"/>
              <a:t>. </a:t>
            </a:r>
          </a:p>
          <a:p>
            <a:pPr lvl="1"/>
            <a:r>
              <a:rPr lang="en-US" altLang="ko-KR" b="1" dirty="0"/>
              <a:t>MariaDB: </a:t>
            </a:r>
            <a:r>
              <a:rPr lang="ko-KR" altLang="en-US" b="1" dirty="0"/>
              <a:t>병렬 쿼리 실행과 추가적인 스토리지 엔진으로 대규모 데이터 처리에 유리하며</a:t>
            </a:r>
            <a:r>
              <a:rPr lang="en-US" altLang="ko-KR" b="1" dirty="0"/>
              <a:t>, </a:t>
            </a:r>
            <a:r>
              <a:rPr lang="ko-KR" altLang="en-US" b="1" dirty="0"/>
              <a:t>실시간 분석과 빠른 응답이 필요한 프로젝트에서 높은 성능을 발휘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ko-KR" altLang="en-US" b="1" dirty="0"/>
              <a:t>기능 추가</a:t>
            </a:r>
            <a:r>
              <a:rPr lang="en-US" altLang="ko-KR" b="1" dirty="0"/>
              <a:t>:</a:t>
            </a:r>
          </a:p>
          <a:p>
            <a:r>
              <a:rPr lang="en-US" altLang="ko-KR" b="1" dirty="0"/>
              <a:t>MariaDB: MySQL</a:t>
            </a:r>
            <a:r>
              <a:rPr lang="ko-KR" altLang="en-US" b="1" dirty="0"/>
              <a:t>과의 호환성을 유지하면서도 새로운 기능과 개선 사항을 빠르게 도입하는 경향이 있습니다</a:t>
            </a:r>
            <a:r>
              <a:rPr lang="en-US" altLang="ko-KR" b="1" dirty="0"/>
              <a:t>. </a:t>
            </a:r>
            <a:r>
              <a:rPr lang="ko-KR" altLang="en-US" b="1" dirty="0"/>
              <a:t>예를 들어</a:t>
            </a:r>
            <a:r>
              <a:rPr lang="en-US" altLang="ko-KR" b="1" dirty="0"/>
              <a:t>, MariaDB</a:t>
            </a:r>
            <a:r>
              <a:rPr lang="ko-KR" altLang="en-US" b="1" dirty="0"/>
              <a:t>는 </a:t>
            </a:r>
            <a:r>
              <a:rPr lang="en-US" altLang="ko-KR" b="1" dirty="0"/>
              <a:t>MySQL</a:t>
            </a:r>
            <a:r>
              <a:rPr lang="ko-KR" altLang="en-US" b="1" dirty="0"/>
              <a:t>에 없는 </a:t>
            </a:r>
            <a:r>
              <a:rPr lang="en-US" altLang="ko-KR" b="1" dirty="0"/>
              <a:t>12</a:t>
            </a:r>
            <a:r>
              <a:rPr lang="ko-KR" altLang="en-US" b="1" dirty="0"/>
              <a:t>개의 새로운 스토리지 엔진을 제공합니다</a:t>
            </a:r>
            <a:r>
              <a:rPr lang="en-US" altLang="ko-KR" b="1" dirty="0"/>
              <a:t>. </a:t>
            </a:r>
          </a:p>
          <a:p>
            <a:pPr marL="1143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616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AED24-4FB1-430F-4115-F09C8295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primary key </a:t>
            </a:r>
            <a:r>
              <a:rPr lang="ko-KR" altLang="en-US" dirty="0"/>
              <a:t>추가 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6B88E-AAA6-5728-FE19-018340FF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" y="1158826"/>
            <a:ext cx="8424862" cy="20110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E63987-4500-D57A-FBF4-8B477D7B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3347672"/>
            <a:ext cx="3722659" cy="13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13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D2D1E-EFA7-035E-17FC-69C60AC2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외부키</a:t>
            </a:r>
            <a:r>
              <a:rPr lang="en-US" altLang="ko-KR" dirty="0"/>
              <a:t>(foreign</a:t>
            </a:r>
            <a:r>
              <a:rPr lang="ko-KR" altLang="en-US" dirty="0"/>
              <a:t> </a:t>
            </a:r>
            <a:r>
              <a:rPr lang="en-US" altLang="ko-KR" dirty="0"/>
              <a:t>key)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28545-FC19-9F48-15B6-27CD38DCE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primary key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는 하나의 테이블에서 데이터의 일관성을 유지하기 위한 제약조건이라면 외부 키는 테이블 간의 데이터 일관성을 유지하는 데 필요한 </a:t>
            </a:r>
            <a:r>
              <a:rPr lang="ko-KR" altLang="ko-KR" sz="1600" dirty="0" err="1">
                <a:solidFill>
                  <a:srgbClr val="444444"/>
                </a:solidFill>
                <a:latin typeface="Abadi" panose="020B0604020104020204" pitchFamily="34" charset="0"/>
              </a:rPr>
              <a:t>제약조건입니다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예컨대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테이블을 설계할 때 사원의 정보와 사원의 부서 정보는 별도의 테이블로 나누어서 저장하는 것이 좋습니다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왜냐하면 사원의 부서 정보는 계속 바뀌고 부서명도 바뀌는데 사원의 정보 필드에 직접 부서명을 작성하면 메모리를 많이 차지하고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부서명이 바뀔 때마다 테이블 내의 모든 데이터를 수정해야 하는 문제도 생기기 때문에 보통은 코드 테이블을 만들어서 두 개의 테이블로 관리합니다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  <a:endParaRPr lang="ko-KR" altLang="ko-KR" sz="1600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이때 부서 코드 테이블과 사원 테이블은 서로 참조의 관계가 형성됩니다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사원 테이블에는 부서 코드 테이블에 없는 부서 코드가 들어갈 수가 없고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,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부서 코드 테이블에는 사원 코드 테이블에서 참조하고 있는 부서 코드를 함부로 없앨 수 없습니다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 </a:t>
            </a:r>
            <a:r>
              <a:rPr lang="ko-KR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이런 일관성을 유지하기 위해서 두 테이블 간에 외부 키를 지정합니다</a:t>
            </a:r>
            <a:r>
              <a:rPr lang="en-US" altLang="ko-KR" sz="1600" dirty="0">
                <a:solidFill>
                  <a:srgbClr val="444444"/>
                </a:solidFill>
                <a:latin typeface="Abadi" panose="020B0604020104020204" pitchFamily="34" charset="0"/>
              </a:rPr>
              <a:t>.</a:t>
            </a:r>
            <a:endParaRPr lang="ko-KR" altLang="ko-KR" sz="1600" dirty="0">
              <a:solidFill>
                <a:srgbClr val="444444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9975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DB794-A4A9-E8A2-FA36-62A8D630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외부키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7A02D9B-C426-0CE6-F4A0-F54FFD0FD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070" y="2033362"/>
            <a:ext cx="5955860" cy="3301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1ACE1-C098-6341-EF03-826B06EA40D4}"/>
              </a:ext>
            </a:extLst>
          </p:cNvPr>
          <p:cNvSpPr txBox="1"/>
          <p:nvPr/>
        </p:nvSpPr>
        <p:spPr>
          <a:xfrm>
            <a:off x="299748" y="1137886"/>
            <a:ext cx="854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사원테이블의 부서코드가 부서테이블의 부서코드를 참조합니다</a:t>
            </a:r>
            <a:r>
              <a:rPr lang="en-US" altLang="ko-KR" dirty="0"/>
              <a:t>. </a:t>
            </a:r>
            <a:r>
              <a:rPr lang="ko-KR" altLang="en-US" dirty="0"/>
              <a:t>이때 부서테이블의 부서코드 필드는 적어도 </a:t>
            </a:r>
            <a:r>
              <a:rPr lang="en-US" altLang="ko-KR" dirty="0" err="1"/>
              <a:t>unqiue</a:t>
            </a:r>
            <a:r>
              <a:rPr lang="en-US" altLang="ko-KR" dirty="0"/>
              <a:t> </a:t>
            </a:r>
            <a:r>
              <a:rPr lang="ko-KR" altLang="en-US" dirty="0"/>
              <a:t>제약조건을 만족해야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반드시 </a:t>
            </a:r>
            <a:r>
              <a:rPr lang="en-US" altLang="ko-KR" dirty="0"/>
              <a:t>primary key</a:t>
            </a:r>
            <a:r>
              <a:rPr lang="ko-KR" altLang="en-US" dirty="0"/>
              <a:t>나 </a:t>
            </a:r>
            <a:r>
              <a:rPr lang="en-US" altLang="ko-KR" dirty="0"/>
              <a:t>unique </a:t>
            </a:r>
            <a:r>
              <a:rPr lang="ko-KR" altLang="en-US" dirty="0"/>
              <a:t>제약조건을 부여해야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199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E4C69-F04A-4C49-C198-5BB6E155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외부키</a:t>
            </a:r>
            <a:r>
              <a:rPr lang="ko-KR" altLang="en-US" dirty="0"/>
              <a:t> 추가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E7912E-935D-532D-97BF-CB87D760B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5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외부 키 추가하기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alter table [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추가할테이블명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add constraint [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제약조건명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foreign key(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컬럼명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) references [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부모테이블명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(PK</a:t>
            </a:r>
            <a:r>
              <a:rPr lang="ko-KR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컬럼명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) [ON DELETE CASCADE / ON UPDATE CASECADE];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latin typeface="Abadi" panose="020B0604020104020204" pitchFamily="34" charset="0"/>
                <a:cs typeface="D2Coding"/>
              </a:rPr>
              <a:t> 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>
              <a:spcBef>
                <a:spcPts val="45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외부 키 삭제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alter table [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테이블명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 drop foreign key [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제약조건명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];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latin typeface="Abadi" panose="020B0604020104020204" pitchFamily="34" charset="0"/>
                <a:cs typeface="D2Coding"/>
              </a:rPr>
              <a:t> 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>
              <a:spcBef>
                <a:spcPts val="450"/>
              </a:spcBef>
            </a:pP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외부 키 확인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select * from </a:t>
            </a:r>
            <a:r>
              <a:rPr lang="en-US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information_schema.table_constraints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 where </a:t>
            </a:r>
            <a:r>
              <a:rPr lang="en-US" altLang="ko-KR" sz="1600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table_name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 = '</a:t>
            </a:r>
            <a:r>
              <a:rPr lang="ko-KR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테이블이름</a:t>
            </a:r>
            <a:r>
              <a:rPr lang="en-US" altLang="ko-KR" sz="1600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';</a:t>
            </a:r>
            <a:endParaRPr lang="ko-KR" altLang="ko-KR" sz="1600" dirty="0">
              <a:latin typeface="Abadi" panose="020B0604020104020204" pitchFamily="34" charset="0"/>
              <a:cs typeface="D2Coding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0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E7E50-E29D-7B02-624F-92B0F5D3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외부키</a:t>
            </a:r>
            <a:r>
              <a:rPr lang="ko-KR" altLang="en-US" dirty="0"/>
              <a:t> 예제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4B7F3-082C-49F4-953D-0409E542F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alter table dept add constraint primary key (</a:t>
            </a:r>
            <a:r>
              <a:rPr lang="en-US" altLang="ko-KR" dirty="0" err="1"/>
              <a:t>deptno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alter table emp add constraint </a:t>
            </a:r>
            <a:r>
              <a:rPr lang="en-US" altLang="ko-KR" dirty="0" err="1"/>
              <a:t>fk_emp_dept</a:t>
            </a:r>
            <a:r>
              <a:rPr lang="en-US" altLang="ko-KR" dirty="0"/>
              <a:t> foreign key(</a:t>
            </a:r>
            <a:r>
              <a:rPr lang="en-US" altLang="ko-KR" dirty="0" err="1"/>
              <a:t>deptno</a:t>
            </a:r>
            <a:r>
              <a:rPr lang="en-US" altLang="ko-KR" dirty="0"/>
              <a:t>)  references dept(</a:t>
            </a:r>
            <a:r>
              <a:rPr lang="en-US" altLang="ko-KR" dirty="0" err="1"/>
              <a:t>deptno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B7274-0F66-C88B-52F4-C94508A9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55" y="3232319"/>
            <a:ext cx="6889072" cy="16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0DFF-20D7-6657-0390-4AB06107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E2233-BE63-4B44-822F-8F1C99D5B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인덱스란 데이터베이스에서 </a:t>
            </a:r>
            <a:r>
              <a:rPr lang="ko-KR" altLang="en-US" dirty="0" err="1"/>
              <a:t>키값으로</a:t>
            </a:r>
            <a:r>
              <a:rPr lang="ko-KR" altLang="en-US" dirty="0"/>
              <a:t> 실제 데이터 위치를 식별하고 데이터 접근속도를 높이고자 생성되는 키 기준으로 정렬된 오브젝트이다</a:t>
            </a:r>
            <a:endParaRPr lang="en-US" altLang="ko-KR" dirty="0"/>
          </a:p>
          <a:p>
            <a:r>
              <a:rPr lang="ko-KR" altLang="en-US" dirty="0"/>
              <a:t>데이터베이스의 기본검색 방법은 </a:t>
            </a:r>
            <a:r>
              <a:rPr lang="ko-KR" altLang="en-US" dirty="0" err="1"/>
              <a:t>순차검색입니다</a:t>
            </a:r>
            <a:r>
              <a:rPr lang="en-US" altLang="ko-KR" dirty="0"/>
              <a:t>. </a:t>
            </a:r>
            <a:r>
              <a:rPr lang="ko-KR" altLang="en-US" dirty="0"/>
              <a:t>찾고자 하는 데이터가 있을 경우 처음부터 차례대로 찾아서 데이터를 </a:t>
            </a:r>
            <a:r>
              <a:rPr lang="ko-KR" altLang="en-US" dirty="0" err="1"/>
              <a:t>찾을때까지</a:t>
            </a:r>
            <a:r>
              <a:rPr lang="ko-KR" altLang="en-US" dirty="0"/>
              <a:t> 검색을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데이터가 많을 경우에 순차검색은 속도가 너무 느립니다</a:t>
            </a:r>
            <a:r>
              <a:rPr lang="en-US" altLang="ko-KR" dirty="0"/>
              <a:t>.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마치 책에서 색인을 통해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검색하는것처럼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데이터 레코드에 색인을 만들어서 색인을 먼저 찾아보고 실제 데이터를 찾는 빠른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검색기법입니다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755CA-F309-1979-ED88-18CDE3F7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74" y="3475856"/>
            <a:ext cx="5625790" cy="2229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E63F4-1B31-6759-31F8-2AD03D40C6BD}"/>
              </a:ext>
            </a:extLst>
          </p:cNvPr>
          <p:cNvSpPr txBox="1"/>
          <p:nvPr/>
        </p:nvSpPr>
        <p:spPr>
          <a:xfrm>
            <a:off x="1080274" y="5871291"/>
            <a:ext cx="4591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wkdtjsgur100.github.io</a:t>
            </a:r>
            <a:r>
              <a:rPr lang="ko-KR" altLang="en-US" dirty="0"/>
              <a:t>/</a:t>
            </a:r>
            <a:r>
              <a:rPr lang="ko-KR" altLang="en-US" dirty="0" err="1"/>
              <a:t>database-index</a:t>
            </a:r>
            <a:r>
              <a:rPr lang="ko-KR" alt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442672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E1284-9954-1A69-6810-75A909A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고유인덱스</a:t>
            </a:r>
            <a:r>
              <a:rPr lang="en-US" altLang="ko-KR" dirty="0"/>
              <a:t>(unique index)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54F9AD-5ACB-83DC-BFC0-C796FAE7D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키값이</a:t>
            </a:r>
            <a:r>
              <a:rPr lang="ko-KR" altLang="en-US" dirty="0"/>
              <a:t> </a:t>
            </a:r>
            <a:r>
              <a:rPr lang="en-US" altLang="ko-KR" dirty="0"/>
              <a:t>unique</a:t>
            </a:r>
            <a:r>
              <a:rPr lang="ko-KR" altLang="en-US" dirty="0"/>
              <a:t> 제약조건을 </a:t>
            </a:r>
            <a:r>
              <a:rPr lang="ko-KR" altLang="en-US" dirty="0" err="1"/>
              <a:t>만족할때</a:t>
            </a:r>
            <a:r>
              <a:rPr lang="ko-KR" altLang="en-US" dirty="0"/>
              <a:t> </a:t>
            </a:r>
            <a:r>
              <a:rPr lang="en-US" altLang="ko-KR" dirty="0"/>
              <a:t>unique </a:t>
            </a:r>
            <a:r>
              <a:rPr lang="ko-KR" altLang="en-US" dirty="0"/>
              <a:t>인덱스를 만들 수 있습니다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주민번호나 학번 </a:t>
            </a:r>
            <a:r>
              <a:rPr lang="ko-KR" altLang="en-US" dirty="0" err="1"/>
              <a:t>사원번호등</a:t>
            </a:r>
            <a:r>
              <a:rPr lang="ko-KR" altLang="en-US" dirty="0"/>
              <a:t> 값이 중복되지 않는 필드를 기준으로 인덱스를 생성하고자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ko-KR" altLang="en-US" dirty="0" err="1"/>
              <a:t>고유인덱스를</a:t>
            </a:r>
            <a:r>
              <a:rPr lang="ko-KR" altLang="en-US" dirty="0"/>
              <a:t> 생성할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고유인덱스는</a:t>
            </a:r>
            <a:r>
              <a:rPr lang="ko-KR" altLang="en-US" dirty="0"/>
              <a:t> </a:t>
            </a:r>
            <a:r>
              <a:rPr lang="en-US" altLang="ko-KR" dirty="0"/>
              <a:t>primary key</a:t>
            </a:r>
            <a:r>
              <a:rPr lang="ko-KR" altLang="en-US" dirty="0"/>
              <a:t>를 지정하면 인덱스를 별도로 만들지 않아도 만들 자동으로 인덱스가 생성됩니다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키값이</a:t>
            </a:r>
            <a:r>
              <a:rPr lang="ko-KR" altLang="en-US" dirty="0"/>
              <a:t> 중복되지는 않으나 이미 </a:t>
            </a:r>
            <a:r>
              <a:rPr lang="en-US" altLang="ko-KR" dirty="0"/>
              <a:t>primary key</a:t>
            </a:r>
            <a:r>
              <a:rPr lang="ko-KR" altLang="en-US" dirty="0"/>
              <a:t>가 지정되어서 이 필드를 </a:t>
            </a:r>
            <a:r>
              <a:rPr lang="en-US" altLang="ko-KR" dirty="0"/>
              <a:t>primary key </a:t>
            </a:r>
            <a:r>
              <a:rPr lang="ko-KR" altLang="en-US" dirty="0"/>
              <a:t>로 지정할 수 없으나 </a:t>
            </a:r>
            <a:r>
              <a:rPr lang="en-US" altLang="ko-KR" dirty="0"/>
              <a:t>unique </a:t>
            </a:r>
            <a:r>
              <a:rPr lang="ko-KR" altLang="en-US" dirty="0"/>
              <a:t>제약조건을 만족한다면 </a:t>
            </a:r>
            <a:r>
              <a:rPr lang="en-US" altLang="ko-KR" dirty="0"/>
              <a:t>unique index</a:t>
            </a:r>
            <a:r>
              <a:rPr lang="ko-KR" altLang="en-US" dirty="0"/>
              <a:t>를 만드는 것이 가능합니다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의 경우 </a:t>
            </a:r>
            <a:r>
              <a:rPr lang="en-US" altLang="ko-KR" dirty="0" err="1"/>
              <a:t>auto_increment</a:t>
            </a:r>
            <a:r>
              <a:rPr lang="en-US" altLang="ko-KR" dirty="0"/>
              <a:t> </a:t>
            </a:r>
            <a:r>
              <a:rPr lang="ko-KR" altLang="en-US" dirty="0"/>
              <a:t>속성이 있는 필드는 반드시 </a:t>
            </a:r>
            <a:r>
              <a:rPr lang="en-US" altLang="ko-KR" dirty="0"/>
              <a:t>primary key</a:t>
            </a:r>
            <a:r>
              <a:rPr lang="ko-KR" altLang="en-US" dirty="0"/>
              <a:t>가 되어야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450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884FC-A63F-3151-9288-3C2D4624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ko-KR" altLang="en-US" dirty="0" err="1"/>
              <a:t>비고유</a:t>
            </a:r>
            <a:r>
              <a:rPr lang="en-US" altLang="ko-KR" dirty="0"/>
              <a:t>, not unique)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2A093-F8BE-EFD7-99E2-78615C531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unique</a:t>
            </a:r>
            <a:r>
              <a:rPr lang="ko-KR" altLang="en-US" dirty="0"/>
              <a:t> 조건을 만족하지 않을 때 일반 인덱스를 정의할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CREATE INDEX </a:t>
            </a:r>
            <a:r>
              <a:rPr lang="en-US" altLang="ko-KR" dirty="0" err="1"/>
              <a:t>idx_user_email</a:t>
            </a:r>
            <a:r>
              <a:rPr lang="en-US" altLang="ko-KR" dirty="0"/>
              <a:t> ON users(email);</a:t>
            </a:r>
          </a:p>
          <a:p>
            <a:endParaRPr lang="en-US" altLang="ko-KR" dirty="0"/>
          </a:p>
          <a:p>
            <a:pPr>
              <a:lnSpc>
                <a:spcPts val="1425"/>
              </a:lnSpc>
            </a:pP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주의사항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너무 많은 인덱스 →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INSERT, UPDATE, DELETE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느려짐</a:t>
            </a:r>
          </a:p>
          <a:p>
            <a:pPr lvl="1">
              <a:lnSpc>
                <a:spcPts val="1425"/>
              </a:lnSpc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중복 인덱스 → 쓸모 없고 공간 낭비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작은 테이블엔 굳이 인덱스가 큰 효과 없음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250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8E220-F8BA-0E08-DF3E-A4497779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조회쿼리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708C9-BBAD-3C31-C627-A3F1A6234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select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1,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2,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3 ...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from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테이블명 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where </a:t>
            </a:r>
            <a:r>
              <a:rPr lang="ko-KR" altLang="ko-KR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조건절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en-US" altLang="ko-KR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	order 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by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필드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1 [</a:t>
            </a:r>
            <a:r>
              <a:rPr lang="en-US" altLang="ko-KR" dirty="0" err="1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asc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D2Coding"/>
              </a:rPr>
              <a:t>, desc]</a:t>
            </a:r>
            <a:endParaRPr lang="ko-KR" altLang="ko-KR" dirty="0">
              <a:latin typeface="Abadi" panose="020B0604020104020204" pitchFamily="34" charset="0"/>
              <a:cs typeface="D2Coding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633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>
            <a:extLst>
              <a:ext uri="{FF2B5EF4-FFF2-40B4-BE49-F238E27FC236}">
                <a16:creationId xmlns:a16="http://schemas.microsoft.com/office/drawing/2014/main" id="{E304B25D-2D19-B7AC-B61B-5D217FE98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데이터를 조회하기 위한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</a:p>
        </p:txBody>
      </p:sp>
      <p:sp>
        <p:nvSpPr>
          <p:cNvPr id="39939" name="내용 개체 틀 2">
            <a:extLst>
              <a:ext uri="{FF2B5EF4-FFF2-40B4-BE49-F238E27FC236}">
                <a16:creationId xmlns:a16="http://schemas.microsoft.com/office/drawing/2014/main" id="{03647CEC-FA7E-4527-8A62-A47FA5DDD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76326"/>
            <a:ext cx="8740775" cy="5313324"/>
          </a:xfrm>
          <a:ln>
            <a:solidFill>
              <a:schemeClr val="accent6"/>
            </a:solidFill>
          </a:ln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ko-KR" dirty="0"/>
              <a:t>SELECT </a:t>
            </a:r>
            <a:r>
              <a:rPr lang="ko-KR" altLang="en-US" dirty="0"/>
              <a:t>문은 데이터를 조회하기 위한 </a:t>
            </a:r>
            <a:r>
              <a:rPr lang="en-US" altLang="ko-KR" dirty="0"/>
              <a:t>SQL </a:t>
            </a:r>
            <a:r>
              <a:rPr lang="ko-KR" altLang="en-US" dirty="0"/>
              <a:t>명령어입니다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  <a:defRPr/>
            </a:pPr>
            <a:endParaRPr lang="en-US" altLang="ko-KR" dirty="0"/>
          </a:p>
          <a:p>
            <a:pPr>
              <a:spcBef>
                <a:spcPts val="600"/>
              </a:spcBef>
              <a:defRPr/>
            </a:pPr>
            <a:endParaRPr lang="en-US" altLang="ko-KR" dirty="0"/>
          </a:p>
          <a:p>
            <a:pPr>
              <a:spcBef>
                <a:spcPts val="600"/>
              </a:spcBef>
              <a:defRPr/>
            </a:pPr>
            <a:endParaRPr lang="en-US" altLang="ko-KR" dirty="0"/>
          </a:p>
          <a:p>
            <a:pPr lvl="1">
              <a:spcBef>
                <a:spcPts val="600"/>
              </a:spcBef>
              <a:defRPr/>
            </a:pPr>
            <a:endParaRPr lang="en-US" altLang="ko-KR" dirty="0"/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ko-KR" dirty="0"/>
              <a:t>SQL </a:t>
            </a:r>
            <a:r>
              <a:rPr lang="ko-KR" altLang="en-US" dirty="0"/>
              <a:t>명령어는 하나의 문장으로 구성되어야 하는데 문장들은 반드시 세미콜론</a:t>
            </a:r>
            <a:r>
              <a:rPr lang="en-US" altLang="ko-KR" dirty="0"/>
              <a:t>(;)</a:t>
            </a:r>
            <a:r>
              <a:rPr lang="ko-KR" altLang="en-US" dirty="0"/>
              <a:t>으로 마쳐야 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457200" lvl="1" indent="0">
              <a:spcBef>
                <a:spcPts val="600"/>
              </a:spcBef>
              <a:buFontTx/>
              <a:buNone/>
              <a:defRPr/>
            </a:pPr>
            <a:endParaRPr lang="ko-KR" altLang="en-US" dirty="0"/>
          </a:p>
          <a:p>
            <a:pPr>
              <a:spcBef>
                <a:spcPts val="600"/>
              </a:spcBef>
              <a:defRPr/>
            </a:pPr>
            <a:endParaRPr lang="ko-KR" altLang="en-US" dirty="0"/>
          </a:p>
          <a:p>
            <a:pPr>
              <a:spcBef>
                <a:spcPts val="600"/>
              </a:spcBef>
              <a:defRPr/>
            </a:pPr>
            <a:endParaRPr lang="ko-KR" altLang="en-US" dirty="0"/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9C2DB982-790D-4546-AF9F-7B1486203B95}"/>
              </a:ext>
            </a:extLst>
          </p:cNvPr>
          <p:cNvGraphicFramePr>
            <a:graphicFrameLocks/>
          </p:cNvGraphicFramePr>
          <p:nvPr/>
        </p:nvGraphicFramePr>
        <p:xfrm>
          <a:off x="1066800" y="1698625"/>
          <a:ext cx="6934200" cy="86740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5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19175" marB="191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[DISTINCT] {*, column[Alias], . . .}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FROM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table_name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</a:txBody>
                  <a:tcPr marL="17907" marR="17907" marT="19175" marB="191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B50B9-E8A7-070D-6301-E301B237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과 </a:t>
            </a:r>
            <a:r>
              <a:rPr lang="en-US" altLang="ko-KR" dirty="0"/>
              <a:t>MariaDB </a:t>
            </a:r>
            <a:r>
              <a:rPr lang="ko-KR" altLang="en-US" dirty="0"/>
              <a:t>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E620D5-F50F-C61F-6266-1C51C4657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커뮤니티 및 개발 속도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pPr lvl="1"/>
            <a:r>
              <a:rPr lang="en-US" altLang="ko-KR" dirty="0"/>
              <a:t>MySQL: </a:t>
            </a:r>
            <a:r>
              <a:rPr lang="ko-KR" altLang="en-US" dirty="0"/>
              <a:t>오라클의 관리 하에 개발되며</a:t>
            </a:r>
            <a:r>
              <a:rPr lang="en-US" altLang="ko-KR" dirty="0"/>
              <a:t>, </a:t>
            </a:r>
            <a:r>
              <a:rPr lang="ko-KR" altLang="en-US" dirty="0"/>
              <a:t>안정성과 보안 패치가 정기적으로 제공됩니다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MariaDB: </a:t>
            </a:r>
            <a:r>
              <a:rPr lang="ko-KR" altLang="en-US" dirty="0"/>
              <a:t>커뮤니티 주도로 개발되며</a:t>
            </a:r>
            <a:r>
              <a:rPr lang="en-US" altLang="ko-KR" dirty="0"/>
              <a:t>, </a:t>
            </a:r>
            <a:r>
              <a:rPr lang="ko-KR" altLang="en-US" dirty="0"/>
              <a:t>새로운 기능과 성능 개선이 빠르게 이루어집니다</a:t>
            </a:r>
            <a:r>
              <a:rPr lang="en-US" altLang="ko-KR" dirty="0"/>
              <a:t>. </a:t>
            </a:r>
            <a:r>
              <a:rPr lang="ko-KR" altLang="en-US" dirty="0"/>
              <a:t>이는 최신 기술을 빠르게 도입하고자 하는 사용자에게 유리합니다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696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>
            <a:extLst>
              <a:ext uri="{FF2B5EF4-FFF2-40B4-BE49-F238E27FC236}">
                <a16:creationId xmlns:a16="http://schemas.microsoft.com/office/drawing/2014/main" id="{3C33ED0D-F005-DE74-9C89-1FC3722BB4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SELECT </a:t>
            </a:r>
            <a:r>
              <a:rPr lang="ko-KR" altLang="en-US" dirty="0"/>
              <a:t>문은 반드시 </a:t>
            </a:r>
            <a:r>
              <a:rPr lang="en-US" altLang="ko-KR" dirty="0"/>
              <a:t>SELECT</a:t>
            </a:r>
            <a:r>
              <a:rPr lang="ko-KR" altLang="en-US" dirty="0"/>
              <a:t>와 </a:t>
            </a:r>
            <a:r>
              <a:rPr lang="en-US" altLang="ko-KR" dirty="0"/>
              <a:t>FROM </a:t>
            </a:r>
            <a:r>
              <a:rPr lang="ko-KR" altLang="en-US" dirty="0"/>
              <a:t>이라는 </a:t>
            </a:r>
            <a:r>
              <a:rPr lang="en-US" altLang="ko-KR" dirty="0"/>
              <a:t>2</a:t>
            </a:r>
            <a:r>
              <a:rPr lang="ko-KR" altLang="en-US" dirty="0"/>
              <a:t>개의 키워드로 구성되어야 합니다</a:t>
            </a:r>
            <a:r>
              <a:rPr lang="en-US" altLang="ko-KR" dirty="0"/>
              <a:t>. </a:t>
            </a:r>
            <a:r>
              <a:rPr lang="en-US" altLang="ko-KR" dirty="0" err="1"/>
              <a:t>mysql</a:t>
            </a:r>
            <a:r>
              <a:rPr lang="ko-KR" altLang="en-US" dirty="0"/>
              <a:t>의 경우에 </a:t>
            </a:r>
            <a:r>
              <a:rPr lang="en-US" altLang="ko-KR" dirty="0"/>
              <a:t>select</a:t>
            </a:r>
            <a:r>
              <a:rPr lang="ko-KR" altLang="en-US" dirty="0"/>
              <a:t>문만으로 구성이 가능합니다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ko-KR" altLang="en-US" dirty="0"/>
              <a:t>예</a:t>
            </a:r>
            <a:r>
              <a:rPr lang="en-US" altLang="ko-KR" dirty="0"/>
              <a:t>) select now(); -- </a:t>
            </a:r>
            <a:r>
              <a:rPr lang="ko-KR" altLang="en-US" dirty="0"/>
              <a:t>다른 </a:t>
            </a:r>
            <a:r>
              <a:rPr lang="en-US" altLang="ko-KR" dirty="0" err="1"/>
              <a:t>dbms</a:t>
            </a:r>
            <a:r>
              <a:rPr lang="ko-KR" altLang="en-US" dirty="0"/>
              <a:t>에서는 오류 발생 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SELECT</a:t>
            </a:r>
            <a:r>
              <a:rPr lang="ko-KR" altLang="en-US" dirty="0"/>
              <a:t>절은 출력하고자 하는 칼럼 이름을 기술합니다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ko-KR" altLang="en-US" dirty="0"/>
              <a:t>특정 컬럼 이름 대신 * </a:t>
            </a:r>
            <a:r>
              <a:rPr lang="ko-KR" altLang="en-US" dirty="0" err="1"/>
              <a:t>를</a:t>
            </a:r>
            <a:r>
              <a:rPr lang="ko-KR" altLang="en-US" dirty="0"/>
              <a:t> 기술할 수 있는데</a:t>
            </a:r>
            <a:r>
              <a:rPr lang="en-US" altLang="ko-KR" dirty="0"/>
              <a:t>, * </a:t>
            </a:r>
            <a:r>
              <a:rPr lang="ko-KR" altLang="en-US" dirty="0"/>
              <a:t>는 테이블 내의 모든 컬럼을 출력하고자 할 경우 사용합니다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FROM</a:t>
            </a:r>
            <a:r>
              <a:rPr lang="ko-KR" altLang="en-US" dirty="0"/>
              <a:t>절 다음에는 조회하고자 하는 테이블 이름을 기술합니다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/>
              <a:t>SQL </a:t>
            </a:r>
            <a:r>
              <a:rPr lang="ko-KR" altLang="en-US" dirty="0"/>
              <a:t>문에서 사용하는 명령어들은 대문자와 소문자를 구분하지 않습니다</a:t>
            </a:r>
          </a:p>
          <a:p>
            <a:endParaRPr lang="ko-KR" altLang="en-US" dirty="0"/>
          </a:p>
        </p:txBody>
      </p:sp>
      <p:sp>
        <p:nvSpPr>
          <p:cNvPr id="44035" name="제목 2">
            <a:extLst>
              <a:ext uri="{FF2B5EF4-FFF2-40B4-BE49-F238E27FC236}">
                <a16:creationId xmlns:a16="http://schemas.microsoft.com/office/drawing/2014/main" id="{45B1443A-454E-DDF3-53FF-A236165E5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353425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데이터를 조회하기 위한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>
            <a:extLst>
              <a:ext uri="{FF2B5EF4-FFF2-40B4-BE49-F238E27FC236}">
                <a16:creationId xmlns:a16="http://schemas.microsoft.com/office/drawing/2014/main" id="{FD4ADDBF-77B1-D0FE-EDB3-408218E44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데이터를 조회하기 위한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</a:p>
        </p:txBody>
      </p:sp>
      <p:sp>
        <p:nvSpPr>
          <p:cNvPr id="45059" name="내용 개체 틀 2">
            <a:extLst>
              <a:ext uri="{FF2B5EF4-FFF2-40B4-BE49-F238E27FC236}">
                <a16:creationId xmlns:a16="http://schemas.microsoft.com/office/drawing/2014/main" id="{48BF230D-04FE-40A3-58B6-25E61ADA6D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268" y="1076325"/>
            <a:ext cx="8824332" cy="530542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다음은 부서 테이블의 내용을 살펴 보기 위한 쿼리 문입니다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SELECT</a:t>
            </a:r>
            <a:r>
              <a:rPr lang="ko-KR" altLang="en-US" dirty="0"/>
              <a:t>는 데이터베이스 내에 저장 되어있는 테이블을 조회하기 위한 명령어입니다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SELECT </a:t>
            </a:r>
            <a:r>
              <a:rPr lang="ko-KR" altLang="en-US" dirty="0"/>
              <a:t>다음에는 보고자 하는 대상의 컬럼 이름을 기술합니다</a:t>
            </a:r>
            <a:r>
              <a:rPr lang="en-US" altLang="ko-KR" dirty="0"/>
              <a:t>. SELECT </a:t>
            </a:r>
            <a:r>
              <a:rPr lang="ko-KR" altLang="en-US" dirty="0"/>
              <a:t>다음에 *을 기술하면 지정된 테이블</a:t>
            </a:r>
            <a:r>
              <a:rPr lang="en-US" altLang="ko-KR" dirty="0"/>
              <a:t>(dept)</a:t>
            </a:r>
            <a:r>
              <a:rPr lang="ko-KR" altLang="en-US" dirty="0"/>
              <a:t>의 모든 컬럼을 조회합니다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FROM </a:t>
            </a:r>
            <a:r>
              <a:rPr lang="ko-KR" altLang="en-US" dirty="0"/>
              <a:t>다음에는 보고자 하는 대상의 테이블 이름을 기술합니다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AE6D8BBF-5A80-4A72-A2C1-EF8130F7CFFB}"/>
              </a:ext>
            </a:extLst>
          </p:cNvPr>
          <p:cNvGraphicFramePr>
            <a:graphicFrameLocks/>
          </p:cNvGraphicFramePr>
          <p:nvPr/>
        </p:nvGraphicFramePr>
        <p:xfrm>
          <a:off x="1066800" y="1698625"/>
          <a:ext cx="69342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dept; 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A638D54F-986E-CD04-92CB-31FA31662D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특정 데이터만 보기</a:t>
            </a:r>
          </a:p>
        </p:txBody>
      </p:sp>
      <p:sp>
        <p:nvSpPr>
          <p:cNvPr id="46083" name="내용 개체 틀 2">
            <a:extLst>
              <a:ext uri="{FF2B5EF4-FFF2-40B4-BE49-F238E27FC236}">
                <a16:creationId xmlns:a16="http://schemas.microsoft.com/office/drawing/2014/main" id="{75203305-214C-6487-C1F4-2A3F54BB65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219200"/>
            <a:ext cx="8283575" cy="4941849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사원번호에 해당되는 컬럼 이름은 </a:t>
            </a:r>
            <a:r>
              <a:rPr lang="en-US" altLang="ko-KR" dirty="0" err="1"/>
              <a:t>empno</a:t>
            </a:r>
            <a:r>
              <a:rPr lang="ko-KR" altLang="en-US" dirty="0"/>
              <a:t>이고 사원명에 해당되는 컬럼 이름은 </a:t>
            </a:r>
            <a:r>
              <a:rPr lang="en-US" altLang="ko-KR" dirty="0" err="1"/>
              <a:t>ename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en-US" altLang="ko-KR" dirty="0" err="1"/>
              <a:t>empno</a:t>
            </a:r>
            <a:r>
              <a:rPr lang="ko-KR" altLang="en-US" dirty="0"/>
              <a:t>와 </a:t>
            </a:r>
            <a:r>
              <a:rPr lang="en-US" altLang="ko-KR" dirty="0" err="1"/>
              <a:t>ename</a:t>
            </a:r>
            <a:r>
              <a:rPr lang="ko-KR" altLang="en-US" dirty="0"/>
              <a:t>을 출력하기 위해서는 출력하고자 하는 순서대로 기술하되 컬럼과 컬럼 사이에 콤마를 기술합니다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73ED24-55D6-49FA-BB1C-2091BFE54040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3879850"/>
          <a:ext cx="6705600" cy="1066800"/>
        </p:xfrm>
        <a:graphic>
          <a:graphicData uri="http://schemas.openxmlformats.org/drawingml/2006/table">
            <a:tbl>
              <a:tblPr/>
              <a:tblGrid>
                <a:gridCol w="446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8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select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empno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from emp;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588" name="Rectangle 1">
            <a:extLst>
              <a:ext uri="{FF2B5EF4-FFF2-40B4-BE49-F238E27FC236}">
                <a16:creationId xmlns:a16="http://schemas.microsoft.com/office/drawing/2014/main" id="{126A5C8D-8778-45A6-BCF1-0701610BAAE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4E0FEF02-0997-7CB8-1947-D395A59E0B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산술 연산자</a:t>
            </a:r>
          </a:p>
        </p:txBody>
      </p:sp>
      <p:sp>
        <p:nvSpPr>
          <p:cNvPr id="47107" name="내용 개체 틀 2">
            <a:extLst>
              <a:ext uri="{FF2B5EF4-FFF2-40B4-BE49-F238E27FC236}">
                <a16:creationId xmlns:a16="http://schemas.microsoft.com/office/drawing/2014/main" id="{E030DB00-C3F7-7FAD-A2CF-95CA0B431C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6659" y="1096963"/>
            <a:ext cx="8684941" cy="521493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급여로 연봉 계산을 해보도록 합시다</a:t>
            </a:r>
            <a:r>
              <a:rPr lang="en-US" altLang="ko-KR" sz="1600" dirty="0"/>
              <a:t>. </a:t>
            </a:r>
            <a:r>
              <a:rPr lang="ko-KR" altLang="en-US" sz="1600" dirty="0"/>
              <a:t>일반적으로 연봉은 급여를 </a:t>
            </a:r>
            <a:r>
              <a:rPr lang="en-US" altLang="ko-KR" sz="1600" dirty="0"/>
              <a:t>12</a:t>
            </a:r>
            <a:r>
              <a:rPr lang="ko-KR" altLang="en-US" sz="1600" dirty="0"/>
              <a:t>번 곱한 것이므로 연봉을 구하기 위해서 산술 연산자를 사용합시다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그밖에도</a:t>
            </a:r>
            <a:r>
              <a:rPr lang="ko-KR" altLang="en-US" sz="1600" dirty="0"/>
              <a:t> 수학연산에 필요한 연산자와 함수가 많습니다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E2B449-A3B9-4B3F-8D1F-68E55BC6C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552409"/>
              </p:ext>
            </p:extLst>
          </p:nvPr>
        </p:nvGraphicFramePr>
        <p:xfrm>
          <a:off x="1143000" y="1352550"/>
          <a:ext cx="6781800" cy="2129760"/>
        </p:xfrm>
        <a:graphic>
          <a:graphicData uri="http://schemas.openxmlformats.org/drawingml/2006/table">
            <a:tbl>
              <a:tblPr/>
              <a:tblGrid>
                <a:gridCol w="1149350">
                  <a:extLst>
                    <a:ext uri="{9D8B030D-6E8A-4147-A177-3AD203B41FA5}">
                      <a16:colId xmlns:a16="http://schemas.microsoft.com/office/drawing/2014/main" val="2239626625"/>
                    </a:ext>
                  </a:extLst>
                </a:gridCol>
                <a:gridCol w="5632450">
                  <a:extLst>
                    <a:ext uri="{9D8B030D-6E8A-4147-A177-3AD203B41FA5}">
                      <a16:colId xmlns:a16="http://schemas.microsoft.com/office/drawing/2014/main" val="3518343083"/>
                    </a:ext>
                  </a:extLst>
                </a:gridCol>
              </a:tblGrid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종류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예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509757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+ comm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941271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- 100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507011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* 12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820675"/>
                  </a:ext>
                </a:extLst>
              </a:tr>
              <a:tr h="3629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 </a:t>
                      </a:r>
                      <a:r>
                        <a:rPr kumimoji="0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sal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/ 2 FROM emp;</a:t>
                      </a:r>
                    </a:p>
                  </a:txBody>
                  <a:tcPr marL="17907" marR="17907" marT="17904" marB="17904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6213"/>
                  </a:ext>
                </a:extLst>
              </a:tr>
            </a:tbl>
          </a:graphicData>
        </a:graphic>
      </p:graphicFrame>
      <p:sp>
        <p:nvSpPr>
          <p:cNvPr id="26648" name="Rectangle 2">
            <a:extLst>
              <a:ext uri="{FF2B5EF4-FFF2-40B4-BE49-F238E27FC236}">
                <a16:creationId xmlns:a16="http://schemas.microsoft.com/office/drawing/2014/main" id="{3B0629DF-3917-4BC4-AE41-3E015FA1CA9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22B2BD-9EFC-4561-B290-C605094B1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628886"/>
              </p:ext>
            </p:extLst>
          </p:nvPr>
        </p:nvGraphicFramePr>
        <p:xfrm>
          <a:off x="715655" y="4410667"/>
          <a:ext cx="6934200" cy="1209274"/>
        </p:xfrm>
        <a:graphic>
          <a:graphicData uri="http://schemas.openxmlformats.org/drawingml/2006/table">
            <a:tbl>
              <a:tblPr/>
              <a:tblGrid>
                <a:gridCol w="877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9421" marB="194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  FROM emp;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-- aliasing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 as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year_salary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FROM emp; </a:t>
                      </a:r>
                    </a:p>
                  </a:txBody>
                  <a:tcPr marL="17907" marR="17907" marT="19421" marB="194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657" name="Rectangle 3">
            <a:extLst>
              <a:ext uri="{FF2B5EF4-FFF2-40B4-BE49-F238E27FC236}">
                <a16:creationId xmlns:a16="http://schemas.microsoft.com/office/drawing/2014/main" id="{A3E11104-1B52-4B65-90B9-EF912F88284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>
            <a:extLst>
              <a:ext uri="{FF2B5EF4-FFF2-40B4-BE49-F238E27FC236}">
                <a16:creationId xmlns:a16="http://schemas.microsoft.com/office/drawing/2014/main" id="{44C9A07C-C369-340E-0215-EC8B6A8E6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8131" name="내용 개체 틀 2">
            <a:extLst>
              <a:ext uri="{FF2B5EF4-FFF2-40B4-BE49-F238E27FC236}">
                <a16:creationId xmlns:a16="http://schemas.microsoft.com/office/drawing/2014/main" id="{47FC72BC-8571-44B4-EF1C-0D1233F4FB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널은 매우 중요한 데이터입니다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 err="1"/>
              <a:t>mysql</a:t>
            </a:r>
            <a:r>
              <a:rPr lang="ko-KR" altLang="en-US" dirty="0"/>
              <a:t>에서는 컬럼에 </a:t>
            </a:r>
            <a:r>
              <a:rPr lang="ko-KR" altLang="en-US" dirty="0" err="1"/>
              <a:t>널값이</a:t>
            </a:r>
            <a:r>
              <a:rPr lang="ko-KR" altLang="en-US" dirty="0"/>
              <a:t> 저장되는 것을 허용하는데 널 값을 제대로 이해하지 못한 채 쿼리문을 사용하면 원하지 않는 결과를 얻을 수 있기 때문입니다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다음은 널에 대한 이해를 돕기 위해서 다양한 널의 정의를 살펴본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1. 0(zero)</a:t>
            </a:r>
            <a:r>
              <a:rPr lang="ko-KR" altLang="en-US" dirty="0"/>
              <a:t>도 아니고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2. </a:t>
            </a:r>
            <a:r>
              <a:rPr lang="ko-KR" altLang="en-US" dirty="0"/>
              <a:t>빈 공간도 아니다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3. </a:t>
            </a:r>
            <a:r>
              <a:rPr lang="ko-KR" altLang="en-US" dirty="0" err="1"/>
              <a:t>미확정</a:t>
            </a:r>
            <a:r>
              <a:rPr lang="en-US" altLang="ko-KR" dirty="0"/>
              <a:t>(</a:t>
            </a:r>
            <a:r>
              <a:rPr lang="ko-KR" altLang="en-US" dirty="0"/>
              <a:t>해당 사항 없음</a:t>
            </a:r>
            <a:r>
              <a:rPr lang="en-US" altLang="ko-KR" dirty="0"/>
              <a:t>), </a:t>
            </a:r>
            <a:r>
              <a:rPr lang="ko-KR" altLang="en-US" dirty="0"/>
              <a:t>알 수 없는</a:t>
            </a:r>
            <a:r>
              <a:rPr lang="en-US" altLang="ko-KR" dirty="0"/>
              <a:t>(unknown) </a:t>
            </a:r>
            <a:r>
              <a:rPr lang="ko-KR" altLang="en-US" dirty="0"/>
              <a:t>값을 의미한다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4. </a:t>
            </a:r>
            <a:r>
              <a:rPr lang="ko-KR" altLang="en-US" dirty="0"/>
              <a:t>어떤 값인지 알 수 없지만 어떤 값이 존재하고 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5. ? </a:t>
            </a:r>
            <a:r>
              <a:rPr lang="ko-KR" altLang="en-US" dirty="0"/>
              <a:t>혹은 ∞의 의미이므로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6. </a:t>
            </a:r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/>
              <a:t>할당</a:t>
            </a:r>
            <a:r>
              <a:rPr lang="en-US" altLang="ko-KR" dirty="0"/>
              <a:t>, </a:t>
            </a:r>
            <a:r>
              <a:rPr lang="ko-KR" altLang="en-US" dirty="0"/>
              <a:t>비교가 불가능하다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>
            <a:extLst>
              <a:ext uri="{FF2B5EF4-FFF2-40B4-BE49-F238E27FC236}">
                <a16:creationId xmlns:a16="http://schemas.microsoft.com/office/drawing/2014/main" id="{99DBBAA0-58A4-DE09-281F-141B5C6D9E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9155" name="내용 개체 틀 2">
            <a:extLst>
              <a:ext uri="{FF2B5EF4-FFF2-40B4-BE49-F238E27FC236}">
                <a16:creationId xmlns:a16="http://schemas.microsoft.com/office/drawing/2014/main" id="{8FA28A74-6F14-A189-067F-74E20C5CB3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널은 </a:t>
            </a:r>
            <a:r>
              <a:rPr lang="en-US" altLang="ko-KR" dirty="0"/>
              <a:t>? </a:t>
            </a:r>
            <a:r>
              <a:rPr lang="ko-KR" altLang="en-US" dirty="0"/>
              <a:t>혹은 ∞의 의미이기 때문에 연산</a:t>
            </a:r>
            <a:r>
              <a:rPr lang="en-US" altLang="ko-KR" dirty="0"/>
              <a:t>, </a:t>
            </a:r>
            <a:r>
              <a:rPr lang="ko-KR" altLang="en-US" dirty="0"/>
              <a:t>할당</a:t>
            </a:r>
            <a:r>
              <a:rPr lang="en-US" altLang="ko-KR" dirty="0"/>
              <a:t>, </a:t>
            </a:r>
            <a:r>
              <a:rPr lang="ko-KR" altLang="en-US" dirty="0"/>
              <a:t>비교가 불가능합니다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다음은 산술 연산자를 이용해서 연봉을 계산하는 쿼리문으로 앞에서 구했던 예제에서 커미션을 연봉 계산에 추가해 본 것입니다</a:t>
            </a:r>
            <a:r>
              <a:rPr lang="en-US" altLang="ko-KR" dirty="0"/>
              <a:t>. </a:t>
            </a:r>
            <a:r>
              <a:rPr lang="ko-KR" altLang="en-US" dirty="0"/>
              <a:t>커미션의 경우에는 </a:t>
            </a:r>
            <a:r>
              <a:rPr lang="ko-KR" altLang="en-US" dirty="0" err="1"/>
              <a:t>널값을</a:t>
            </a:r>
            <a:r>
              <a:rPr lang="ko-KR" altLang="en-US" dirty="0"/>
              <a:t> 가진 행도 있으므로 널 값을 가진 데이터와 산술 연산하면 어떤 결과가 나오는지를 확인할 수 있는 좋은 예제입니다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9156" name="AutoShape 21">
            <a:extLst>
              <a:ext uri="{FF2B5EF4-FFF2-40B4-BE49-F238E27FC236}">
                <a16:creationId xmlns:a16="http://schemas.microsoft.com/office/drawing/2014/main" id="{5AFC9A89-ECE4-7837-73AE-CFFDD9389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94" y="1974463"/>
            <a:ext cx="5249282" cy="1058669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>
                <a:latin typeface="Tahoma" panose="020B0604030504040204" pitchFamily="34" charset="0"/>
                <a:ea typeface="굴림" panose="020B0600000101010101" pitchFamily="50" charset="-127"/>
              </a:rPr>
              <a:t>100 + ? = 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>
                <a:latin typeface="Tahoma" panose="020B0604030504040204" pitchFamily="34" charset="0"/>
                <a:ea typeface="굴림" panose="020B0600000101010101" pitchFamily="50" charset="-127"/>
              </a:rPr>
              <a:t>100 + ∞ = ∞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>
            <a:extLst>
              <a:ext uri="{FF2B5EF4-FFF2-40B4-BE49-F238E27FC236}">
                <a16:creationId xmlns:a16="http://schemas.microsoft.com/office/drawing/2014/main" id="{75BE2AF8-836C-6028-CBC5-05D8E40F3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0179" name="내용 개체 틀 2">
            <a:extLst>
              <a:ext uri="{FF2B5EF4-FFF2-40B4-BE49-F238E27FC236}">
                <a16:creationId xmlns:a16="http://schemas.microsoft.com/office/drawing/2014/main" id="{D034B871-09F3-09A3-345E-D0500E710F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1066800"/>
            <a:ext cx="8229600" cy="5616575"/>
          </a:xfrm>
        </p:spPr>
        <p:txBody>
          <a:bodyPr/>
          <a:lstStyle/>
          <a:p>
            <a:endParaRPr lang="en-US" altLang="ko-KR"/>
          </a:p>
          <a:p>
            <a:endParaRPr lang="en-US" altLang="ko-KR"/>
          </a:p>
          <a:p>
            <a:pPr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ko-KR"/>
              <a:t>	</a:t>
            </a:r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613083-C230-4D5F-8105-7AD0AF275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67419"/>
              </p:ext>
            </p:extLst>
          </p:nvPr>
        </p:nvGraphicFramePr>
        <p:xfrm>
          <a:off x="914400" y="1377060"/>
          <a:ext cx="7086600" cy="867860"/>
        </p:xfrm>
        <a:graphic>
          <a:graphicData uri="http://schemas.openxmlformats.org/drawingml/2006/table">
            <a:tbl>
              <a:tblPr/>
              <a:tblGrid>
                <a:gridCol w="897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5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9402" marB="194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ename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job,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comm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sal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*12+comm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FROM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emp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</a:txBody>
                  <a:tcPr marL="17907" marR="17907" marT="19402" marB="194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08" name="Rectangle 1">
            <a:extLst>
              <a:ext uri="{FF2B5EF4-FFF2-40B4-BE49-F238E27FC236}">
                <a16:creationId xmlns:a16="http://schemas.microsoft.com/office/drawing/2014/main" id="{D37CCCB4-6987-439E-9630-A50424C4B9A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09" name="Rectangle 3">
            <a:extLst>
              <a:ext uri="{FF2B5EF4-FFF2-40B4-BE49-F238E27FC236}">
                <a16:creationId xmlns:a16="http://schemas.microsoft.com/office/drawing/2014/main" id="{D287A6DA-B8A3-4770-8476-1090C8823EF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10" name="Rectangle 5">
            <a:extLst>
              <a:ext uri="{FF2B5EF4-FFF2-40B4-BE49-F238E27FC236}">
                <a16:creationId xmlns:a16="http://schemas.microsoft.com/office/drawing/2014/main" id="{37B188F9-16B3-4FE1-8C77-966D6A2203D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12" name="Rectangle 7">
            <a:extLst>
              <a:ext uri="{FF2B5EF4-FFF2-40B4-BE49-F238E27FC236}">
                <a16:creationId xmlns:a16="http://schemas.microsoft.com/office/drawing/2014/main" id="{A2FABD3F-8A2C-43CC-AE6C-F3464981B01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193" name="_x93714944">
            <a:extLst>
              <a:ext uri="{FF2B5EF4-FFF2-40B4-BE49-F238E27FC236}">
                <a16:creationId xmlns:a16="http://schemas.microsoft.com/office/drawing/2014/main" id="{EDA9F3CD-1B7C-0CB1-886F-EFFD91C5B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7" y="3597236"/>
            <a:ext cx="3048000" cy="6858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영업직인 경우 커미션</a:t>
            </a:r>
            <a:r>
              <a:rPr lang="en-US" altLang="ko-KR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(comm) </a:t>
            </a: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컬럼에 값이 저장되어 있으므로 제대로 연봉 계산을 하게 된다</a:t>
            </a:r>
            <a:r>
              <a:rPr lang="en-US" altLang="ko-KR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 </a:t>
            </a:r>
            <a:endParaRPr lang="en-US" altLang="ko-KR" sz="8800" b="1" dirty="0">
              <a:latin typeface="Abadi" panose="020B0604020104020204" pitchFamily="34" charset="0"/>
              <a:ea typeface="HY강M" pitchFamily="18" charset="-127"/>
            </a:endParaRPr>
          </a:p>
        </p:txBody>
      </p:sp>
      <p:sp>
        <p:nvSpPr>
          <p:cNvPr id="29714" name="Rectangle 11">
            <a:extLst>
              <a:ext uri="{FF2B5EF4-FFF2-40B4-BE49-F238E27FC236}">
                <a16:creationId xmlns:a16="http://schemas.microsoft.com/office/drawing/2014/main" id="{717A6FBE-BF03-4CB7-BF40-732878C4120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195" name="_x93714784">
            <a:extLst>
              <a:ext uri="{FF2B5EF4-FFF2-40B4-BE49-F238E27FC236}">
                <a16:creationId xmlns:a16="http://schemas.microsoft.com/office/drawing/2014/main" id="{2A618F04-B2AA-71AC-CBA0-4C595054E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7" y="4740236"/>
            <a:ext cx="3124200" cy="9144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영업직이 아닌 경우에는 커미션에 널 값이 저장되어 있어서 연봉 계산 결과도 </a:t>
            </a:r>
            <a:r>
              <a:rPr lang="ko-KR" altLang="en-US" sz="1400" b="1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널값으로</a:t>
            </a:r>
            <a:r>
              <a:rPr lang="ko-KR" altLang="en-US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구해지는 모순이 발생한다</a:t>
            </a:r>
            <a:r>
              <a:rPr lang="en-US" altLang="ko-KR" sz="1400" b="1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C790E6-692D-24A2-747F-97CB53E0F380}"/>
              </a:ext>
            </a:extLst>
          </p:cNvPr>
          <p:cNvSpPr/>
          <p:nvPr/>
        </p:nvSpPr>
        <p:spPr>
          <a:xfrm>
            <a:off x="250825" y="1137424"/>
            <a:ext cx="8642350" cy="5241074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D57ED-010F-7159-50CD-FA1460096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15" y="2519877"/>
            <a:ext cx="3924069" cy="361394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13BE2C-A867-77B4-F654-4F1B9E2A9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05940"/>
            <a:ext cx="8642350" cy="5184353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5080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1202" name="제목 1">
            <a:extLst>
              <a:ext uri="{FF2B5EF4-FFF2-40B4-BE49-F238E27FC236}">
                <a16:creationId xmlns:a16="http://schemas.microsoft.com/office/drawing/2014/main" id="{9A990B52-1E68-E967-0613-9F9A92F8A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도 데이터이다</a:t>
            </a:r>
            <a:r>
              <a:rPr lang="en-US" altLang="ko-KR" dirty="0"/>
              <a:t>.(</a:t>
            </a:r>
            <a:r>
              <a:rPr lang="en-US" altLang="ko-KR" dirty="0" err="1"/>
              <a:t>ifnull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2BB5C2C-E7AA-4A89-BD47-7BA919734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686829"/>
              </p:ext>
            </p:extLst>
          </p:nvPr>
        </p:nvGraphicFramePr>
        <p:xfrm>
          <a:off x="908825" y="1285875"/>
          <a:ext cx="7086600" cy="95091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9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20" marB="179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*12+comm,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ifnull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12+ifnull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20" marB="179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32" name="Rectangle 1">
            <a:extLst>
              <a:ext uri="{FF2B5EF4-FFF2-40B4-BE49-F238E27FC236}">
                <a16:creationId xmlns:a16="http://schemas.microsoft.com/office/drawing/2014/main" id="{DEB1F164-53D1-4E7F-A715-FCE28E3ABDC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3" name="Rectangle 3">
            <a:extLst>
              <a:ext uri="{FF2B5EF4-FFF2-40B4-BE49-F238E27FC236}">
                <a16:creationId xmlns:a16="http://schemas.microsoft.com/office/drawing/2014/main" id="{90DCAE84-EBD4-44B6-9B5B-7CB1BCBD9BD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4" name="Rectangle 5">
            <a:extLst>
              <a:ext uri="{FF2B5EF4-FFF2-40B4-BE49-F238E27FC236}">
                <a16:creationId xmlns:a16="http://schemas.microsoft.com/office/drawing/2014/main" id="{0489AEB7-667C-47E9-8ECF-757CD654C06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5" name="Rectangle 7">
            <a:extLst>
              <a:ext uri="{FF2B5EF4-FFF2-40B4-BE49-F238E27FC236}">
                <a16:creationId xmlns:a16="http://schemas.microsoft.com/office/drawing/2014/main" id="{8D016AF1-8CF9-4F9E-A64E-6235F6C8EAD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16" name="_x93714944">
            <a:extLst>
              <a:ext uri="{FF2B5EF4-FFF2-40B4-BE49-F238E27FC236}">
                <a16:creationId xmlns:a16="http://schemas.microsoft.com/office/drawing/2014/main" id="{7468262E-A759-411C-7CBB-112E6C667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0" y="2652132"/>
            <a:ext cx="3733800" cy="14478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연봉 계산을 위해 사원 테이블에서 급여와 커미션 칼럼을 살펴본 결과 영업사원이 아닌 사원들의 커미션은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로 지정되어 있으므로 연봉을 올바르게 계산하기 위해서는 커미션이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인 경우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0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으로 변경하여 계산에 참여하도록 해야 합니다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 </a:t>
            </a:r>
          </a:p>
        </p:txBody>
      </p:sp>
      <p:sp>
        <p:nvSpPr>
          <p:cNvPr id="30737" name="Rectangle 11">
            <a:extLst>
              <a:ext uri="{FF2B5EF4-FFF2-40B4-BE49-F238E27FC236}">
                <a16:creationId xmlns:a16="http://schemas.microsoft.com/office/drawing/2014/main" id="{660A98EB-2BE7-455B-A066-FA5A207FF05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18" name="_x93714784">
            <a:extLst>
              <a:ext uri="{FF2B5EF4-FFF2-40B4-BE49-F238E27FC236}">
                <a16:creationId xmlns:a16="http://schemas.microsoft.com/office/drawing/2014/main" id="{474A372B-A6EF-96CB-AC20-AB01D5973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191000"/>
            <a:ext cx="3657600" cy="1524000"/>
          </a:xfrm>
          <a:prstGeom prst="rect">
            <a:avLst/>
          </a:prstGeom>
          <a:noFill/>
          <a:ln w="419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mysql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에서는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을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0 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또는 다른 값으로 변환하기 위해서 사용하는 함수로 </a:t>
            </a:r>
            <a:r>
              <a:rPr lang="en-US" altLang="ko-KR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ifnull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을 제공합니다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ifnull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(</a:t>
            </a:r>
            <a:r>
              <a:rPr lang="ko-KR" altLang="en-US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필드명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기본값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)  </a:t>
            </a:r>
            <a:r>
              <a:rPr lang="ko-KR" altLang="en-US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필드값이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이 아니면 </a:t>
            </a:r>
            <a:r>
              <a:rPr lang="ko-KR" altLang="en-US" sz="1500" dirty="0" err="1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필드값을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null</a:t>
            </a:r>
            <a:r>
              <a:rPr lang="ko-KR" altLang="en-US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이면 기본값을 반환합니다</a:t>
            </a:r>
            <a:r>
              <a:rPr lang="en-US" altLang="ko-KR" sz="1500" dirty="0">
                <a:solidFill>
                  <a:srgbClr val="000000"/>
                </a:solidFill>
                <a:latin typeface="Abadi" panose="020B0604020104020204" pitchFamily="34" charset="0"/>
                <a:ea typeface="HY강M" pitchFamily="18" charset="-127"/>
              </a:rPr>
              <a:t>  </a:t>
            </a:r>
          </a:p>
        </p:txBody>
      </p:sp>
      <p:sp>
        <p:nvSpPr>
          <p:cNvPr id="30739" name="Rectangle 2">
            <a:extLst>
              <a:ext uri="{FF2B5EF4-FFF2-40B4-BE49-F238E27FC236}">
                <a16:creationId xmlns:a16="http://schemas.microsoft.com/office/drawing/2014/main" id="{74A6CF6E-ADB4-49DC-9446-19F74E43F84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79E478-C072-C97E-F4ED-C4BC41CD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82" y="2607527"/>
            <a:ext cx="4028318" cy="316694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>
            <a:extLst>
              <a:ext uri="{FF2B5EF4-FFF2-40B4-BE49-F238E27FC236}">
                <a16:creationId xmlns:a16="http://schemas.microsoft.com/office/drawing/2014/main" id="{757151D0-648C-863B-92E0-C5AF001B7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컬럼 이름에 별칭 지정하기</a:t>
            </a:r>
            <a:r>
              <a:rPr lang="en-US" altLang="ko-KR" dirty="0"/>
              <a:t>(alias)</a:t>
            </a:r>
            <a:endParaRPr lang="ko-KR" altLang="en-US" dirty="0"/>
          </a:p>
        </p:txBody>
      </p:sp>
      <p:sp>
        <p:nvSpPr>
          <p:cNvPr id="52227" name="내용 개체 틀 2">
            <a:extLst>
              <a:ext uri="{FF2B5EF4-FFF2-40B4-BE49-F238E27FC236}">
                <a16:creationId xmlns:a16="http://schemas.microsoft.com/office/drawing/2014/main" id="{1BB9287F-D0F9-4BAA-8E21-DD948F52DF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에서 쿼리문의 결과가 출력될 때</a:t>
            </a:r>
            <a:r>
              <a:rPr lang="en-US" altLang="ko-KR" dirty="0"/>
              <a:t>, </a:t>
            </a:r>
            <a:r>
              <a:rPr lang="ko-KR" altLang="en-US" dirty="0"/>
              <a:t>컬럼 이름이 컬럼에 대한 헤딩</a:t>
            </a:r>
            <a:r>
              <a:rPr lang="en-US" altLang="ko-KR" dirty="0"/>
              <a:t>(heading)</a:t>
            </a:r>
            <a:r>
              <a:rPr lang="ko-KR" altLang="en-US" dirty="0"/>
              <a:t>으로 출력됩니다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0C96E1-6690-40F1-908E-5F97807AE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36239"/>
              </p:ext>
            </p:extLst>
          </p:nvPr>
        </p:nvGraphicFramePr>
        <p:xfrm>
          <a:off x="1115122" y="2193925"/>
          <a:ext cx="7467600" cy="838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*12+nvl(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756" name="Rectangle 1">
            <a:extLst>
              <a:ext uri="{FF2B5EF4-FFF2-40B4-BE49-F238E27FC236}">
                <a16:creationId xmlns:a16="http://schemas.microsoft.com/office/drawing/2014/main" id="{AB38CDAE-1677-4F6C-93E7-A6B7044BD5E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757" name="Rectangle 3">
            <a:extLst>
              <a:ext uri="{FF2B5EF4-FFF2-40B4-BE49-F238E27FC236}">
                <a16:creationId xmlns:a16="http://schemas.microsoft.com/office/drawing/2014/main" id="{F18294C1-EA36-4BFE-B6B8-F8243C3AA52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>
            <a:extLst>
              <a:ext uri="{FF2B5EF4-FFF2-40B4-BE49-F238E27FC236}">
                <a16:creationId xmlns:a16="http://schemas.microsoft.com/office/drawing/2014/main" id="{314387BC-82CC-EEE1-6F79-B36A623C0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AS </a:t>
            </a:r>
            <a:r>
              <a:rPr lang="ko-KR" altLang="en-US" dirty="0"/>
              <a:t>로 컬럼에 별칭 부여하기</a:t>
            </a:r>
          </a:p>
        </p:txBody>
      </p:sp>
      <p:sp>
        <p:nvSpPr>
          <p:cNvPr id="53251" name="내용 개체 틀 2">
            <a:extLst>
              <a:ext uri="{FF2B5EF4-FFF2-40B4-BE49-F238E27FC236}">
                <a16:creationId xmlns:a16="http://schemas.microsoft.com/office/drawing/2014/main" id="{9C8FEF2C-F561-B264-017E-A6C6B2427B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컬럼 이름 대신 별칭을 출력하고자 하면 컬럼을 기술한 바로 뒤에 </a:t>
            </a:r>
            <a:r>
              <a:rPr lang="en-US" altLang="ko-KR" dirty="0"/>
              <a:t>AS </a:t>
            </a:r>
            <a:r>
              <a:rPr lang="ko-KR" altLang="en-US" dirty="0"/>
              <a:t>라는 키워드를 쓴 후 별칭을 기술합니다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2E913E4-8FAB-4A0B-9F79-CD37D2FD2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848964"/>
              </p:ext>
            </p:extLst>
          </p:nvPr>
        </p:nvGraphicFramePr>
        <p:xfrm>
          <a:off x="1143000" y="1981200"/>
          <a:ext cx="74676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12+ifnull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 as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Annsal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780" name="Rectangle 2">
            <a:extLst>
              <a:ext uri="{FF2B5EF4-FFF2-40B4-BE49-F238E27FC236}">
                <a16:creationId xmlns:a16="http://schemas.microsoft.com/office/drawing/2014/main" id="{8151805C-9EDC-4271-9DA7-9A2DDE02E92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9DE63E-1344-6CA4-2816-9A4BCE6B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05" y="3079912"/>
            <a:ext cx="4878658" cy="27254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3FFAF-E369-B019-D035-867696ED5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MaraDB</a:t>
            </a:r>
            <a:r>
              <a:rPr lang="ko-KR" altLang="en-US" dirty="0"/>
              <a:t>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2B3B31-216A-036E-42A8-B1D6014B70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630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2">
            <a:extLst>
              <a:ext uri="{FF2B5EF4-FFF2-40B4-BE49-F238E27FC236}">
                <a16:creationId xmlns:a16="http://schemas.microsoft.com/office/drawing/2014/main" id="{2B655446-8417-3F2E-1B73-81FF1B499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353425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“ ”</a:t>
            </a:r>
            <a:r>
              <a:rPr lang="ko-KR" altLang="en-US" dirty="0"/>
              <a:t>로 별칭 부여하기</a:t>
            </a:r>
            <a:r>
              <a:rPr lang="en-US" altLang="ko-KR" dirty="0"/>
              <a:t>- </a:t>
            </a:r>
            <a:r>
              <a:rPr lang="ko-KR" altLang="en-US" dirty="0"/>
              <a:t>공백이나 특수문자 사용시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6B6105-0E9A-4439-81A0-7755A920A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810102"/>
              </p:ext>
            </p:extLst>
          </p:nvPr>
        </p:nvGraphicFramePr>
        <p:xfrm>
          <a:off x="971550" y="1773238"/>
          <a:ext cx="74676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  <a:endParaRPr lang="ko-KR" altLang="en-US" sz="19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ename, sal*12+ifnull(comm, 0) "A n n s a l"</a:t>
                      </a:r>
                    </a:p>
                    <a:p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emp;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2EC0FB6-A99F-65E4-B448-2C31F9F2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78" y="2795772"/>
            <a:ext cx="5100897" cy="30947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040833-84D1-2716-C027-A97513553B2D}"/>
              </a:ext>
            </a:extLst>
          </p:cNvPr>
          <p:cNvSpPr/>
          <p:nvPr/>
        </p:nvSpPr>
        <p:spPr>
          <a:xfrm>
            <a:off x="250825" y="1143000"/>
            <a:ext cx="8353425" cy="5218771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>
            <a:extLst>
              <a:ext uri="{FF2B5EF4-FFF2-40B4-BE49-F238E27FC236}">
                <a16:creationId xmlns:a16="http://schemas.microsoft.com/office/drawing/2014/main" id="{70913DEA-8FEF-9E56-8B3F-2B74DDF0C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별칭으로 한글 사용하기</a:t>
            </a:r>
          </a:p>
        </p:txBody>
      </p:sp>
      <p:sp>
        <p:nvSpPr>
          <p:cNvPr id="56323" name="내용 개체 틀 2">
            <a:extLst>
              <a:ext uri="{FF2B5EF4-FFF2-40B4-BE49-F238E27FC236}">
                <a16:creationId xmlns:a16="http://schemas.microsoft.com/office/drawing/2014/main" id="{9072B1E9-03E3-B770-4CE9-41E82F28ED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영어가 아닌 한글로 별칭을 부여해 봅시다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MySQL</a:t>
            </a:r>
            <a:r>
              <a:rPr lang="ko-KR" altLang="en-US" dirty="0"/>
              <a:t>에서 한글을 지원하므로 별칭이 아닌 테이블을 생성할 때 컬럼을 설정하면서 컬럼 이름도 한글로 부여할 수 있습니다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C3C898E-BEFF-4A06-999F-69469FB18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605386"/>
              </p:ext>
            </p:extLst>
          </p:nvPr>
        </p:nvGraphicFramePr>
        <p:xfrm>
          <a:off x="990600" y="2514600"/>
          <a:ext cx="74676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  <a:endParaRPr lang="ko-KR" altLang="en-US" sz="19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12+ifnull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(comm, 0) "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연봉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28" name="Rectangle 2">
            <a:extLst>
              <a:ext uri="{FF2B5EF4-FFF2-40B4-BE49-F238E27FC236}">
                <a16:creationId xmlns:a16="http://schemas.microsoft.com/office/drawing/2014/main" id="{528F1510-25BD-46A5-A757-24A14E07368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29" name="Rectangle 2">
            <a:extLst>
              <a:ext uri="{FF2B5EF4-FFF2-40B4-BE49-F238E27FC236}">
                <a16:creationId xmlns:a16="http://schemas.microsoft.com/office/drawing/2014/main" id="{17FDEB21-B65F-4AC1-822C-52143C7EDD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30" name="Rectangle 4">
            <a:extLst>
              <a:ext uri="{FF2B5EF4-FFF2-40B4-BE49-F238E27FC236}">
                <a16:creationId xmlns:a16="http://schemas.microsoft.com/office/drawing/2014/main" id="{A5CC5AEB-F487-4002-A7FA-475A87F9433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31" name="Rectangle 2">
            <a:extLst>
              <a:ext uri="{FF2B5EF4-FFF2-40B4-BE49-F238E27FC236}">
                <a16:creationId xmlns:a16="http://schemas.microsoft.com/office/drawing/2014/main" id="{F3A9BAE3-CB86-4489-A1A5-4FAE6630A81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B23422-6A3D-F77B-DD45-661B9B13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4" y="3474270"/>
            <a:ext cx="4945566" cy="268120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>
            <a:extLst>
              <a:ext uri="{FF2B5EF4-FFF2-40B4-BE49-F238E27FC236}">
                <a16:creationId xmlns:a16="http://schemas.microsoft.com/office/drawing/2014/main" id="{55A91520-E9F9-94F0-EEDD-7AE1B3BC82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문자열 연결하기</a:t>
            </a:r>
          </a:p>
        </p:txBody>
      </p:sp>
      <p:sp>
        <p:nvSpPr>
          <p:cNvPr id="57347" name="내용 개체 틀 2">
            <a:extLst>
              <a:ext uri="{FF2B5EF4-FFF2-40B4-BE49-F238E27FC236}">
                <a16:creationId xmlns:a16="http://schemas.microsoft.com/office/drawing/2014/main" id="{45949309-20CF-8DC2-1105-C54D817D41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concat</a:t>
            </a:r>
            <a:r>
              <a:rPr lang="en-US" altLang="ko-KR" dirty="0"/>
              <a:t>(</a:t>
            </a:r>
            <a:r>
              <a:rPr lang="en-US" altLang="ko-KR" dirty="0" err="1"/>
              <a:t>ename</a:t>
            </a:r>
            <a:r>
              <a:rPr lang="en-US" altLang="ko-KR" dirty="0"/>
              <a:t>, '</a:t>
            </a:r>
            <a:r>
              <a:rPr lang="ko-KR" altLang="en-US" dirty="0"/>
              <a:t>님의 급여는 </a:t>
            </a:r>
            <a:r>
              <a:rPr lang="en-US" altLang="ko-KR" dirty="0"/>
              <a:t>' , </a:t>
            </a:r>
            <a:r>
              <a:rPr lang="en-US" altLang="ko-KR" dirty="0" err="1"/>
              <a:t>sal</a:t>
            </a:r>
            <a:r>
              <a:rPr lang="en-US" altLang="ko-KR" dirty="0"/>
              <a:t>, '</a:t>
            </a:r>
            <a:r>
              <a:rPr lang="ko-KR" altLang="en-US" dirty="0"/>
              <a:t>입니다</a:t>
            </a:r>
            <a:r>
              <a:rPr lang="en-US" altLang="ko-KR" dirty="0"/>
              <a:t>') from emp;</a:t>
            </a:r>
          </a:p>
          <a:p>
            <a:endParaRPr lang="ko-KR" altLang="en-US" dirty="0"/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DF07E4D2-C570-46FE-BD04-6C668C4C8CE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57DF9-044D-6AEC-F16D-DF9D6A55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2441910"/>
            <a:ext cx="6194502" cy="300224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>
            <a:extLst>
              <a:ext uri="{FF2B5EF4-FFF2-40B4-BE49-F238E27FC236}">
                <a16:creationId xmlns:a16="http://schemas.microsoft.com/office/drawing/2014/main" id="{62244DFA-DB90-3AC5-DD33-43158E0E8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DISTINCT </a:t>
            </a:r>
            <a:r>
              <a:rPr lang="ko-KR" altLang="en-US" dirty="0"/>
              <a:t>키워드</a:t>
            </a:r>
          </a:p>
        </p:txBody>
      </p:sp>
      <p:sp>
        <p:nvSpPr>
          <p:cNvPr id="59395" name="내용 개체 틀 2">
            <a:extLst>
              <a:ext uri="{FF2B5EF4-FFF2-40B4-BE49-F238E27FC236}">
                <a16:creationId xmlns:a16="http://schemas.microsoft.com/office/drawing/2014/main" id="{E540EF56-23BA-CE11-8143-AD2FB6F325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distinct </a:t>
            </a:r>
            <a:r>
              <a:rPr lang="ko-KR" altLang="en-US" dirty="0"/>
              <a:t>키워드는 뒤에 오는 모든 필드들을 조합하여 유일한 데이터를 가져오는 키워드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8924" name="Rectangle 2">
            <a:extLst>
              <a:ext uri="{FF2B5EF4-FFF2-40B4-BE49-F238E27FC236}">
                <a16:creationId xmlns:a16="http://schemas.microsoft.com/office/drawing/2014/main" id="{F1148AF1-4596-4973-83B5-00D52E149F5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5AA3CA-0C73-267B-1B95-E30D5AFE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49" y="2174798"/>
            <a:ext cx="3408442" cy="4064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A913D-D353-5334-B0C0-E03FE80E5191}"/>
              </a:ext>
            </a:extLst>
          </p:cNvPr>
          <p:cNvSpPr txBox="1"/>
          <p:nvPr/>
        </p:nvSpPr>
        <p:spPr>
          <a:xfrm>
            <a:off x="4293220" y="221351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필드만 있을 경우 </a:t>
            </a:r>
            <a:r>
              <a:rPr lang="ko-KR" altLang="en-US" dirty="0" err="1"/>
              <a:t>유일값을</a:t>
            </a:r>
            <a:r>
              <a:rPr lang="ko-KR" altLang="en-US" dirty="0"/>
              <a:t> </a:t>
            </a:r>
            <a:r>
              <a:rPr lang="ko-KR" altLang="en-US" dirty="0" err="1"/>
              <a:t>가져올때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66AC2-35C1-1E7D-5593-0DA2DABC1F14}"/>
              </a:ext>
            </a:extLst>
          </p:cNvPr>
          <p:cNvSpPr txBox="1"/>
          <p:nvPr/>
        </p:nvSpPr>
        <p:spPr>
          <a:xfrm>
            <a:off x="4311940" y="3252845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두개이하의</a:t>
            </a:r>
            <a:r>
              <a:rPr lang="ko-KR" altLang="en-US" dirty="0"/>
              <a:t> 필드가 있을 경우 </a:t>
            </a:r>
            <a:r>
              <a:rPr lang="ko-KR" altLang="en-US" dirty="0" err="1"/>
              <a:t>유일값을</a:t>
            </a:r>
            <a:r>
              <a:rPr lang="ko-KR" altLang="en-US" dirty="0"/>
              <a:t> </a:t>
            </a:r>
            <a:r>
              <a:rPr lang="ko-KR" altLang="en-US" dirty="0" err="1"/>
              <a:t>가져올때</a:t>
            </a:r>
            <a:r>
              <a:rPr lang="ko-KR" altLang="en-US" dirty="0"/>
              <a:t>  </a:t>
            </a:r>
            <a:r>
              <a:rPr lang="en-US" altLang="ko-KR" dirty="0" err="1"/>
              <a:t>deptno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ename</a:t>
            </a:r>
            <a:r>
              <a:rPr lang="ko-KR" altLang="en-US" dirty="0"/>
              <a:t>을 조합하여 유일한 값을 가져옵니다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CA08D022-3ED8-E0FC-95B9-BB4504184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</p:spPr>
        <p:txBody>
          <a:bodyPr/>
          <a:lstStyle/>
          <a:p>
            <a:r>
              <a:rPr lang="en-US" altLang="ko-KR"/>
              <a:t>DISTINCT </a:t>
            </a:r>
            <a:r>
              <a:rPr lang="ko-KR" altLang="en-US"/>
              <a:t>키워드</a:t>
            </a:r>
          </a:p>
        </p:txBody>
      </p:sp>
      <p:sp>
        <p:nvSpPr>
          <p:cNvPr id="60419" name="내용 개체 틀 2">
            <a:extLst>
              <a:ext uri="{FF2B5EF4-FFF2-40B4-BE49-F238E27FC236}">
                <a16:creationId xmlns:a16="http://schemas.microsoft.com/office/drawing/2014/main" id="{B782159A-C5AB-568F-28F0-B47DD1D655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076325"/>
            <a:ext cx="8642350" cy="5616575"/>
          </a:xfrm>
        </p:spPr>
        <p:txBody>
          <a:bodyPr/>
          <a:lstStyle/>
          <a:p>
            <a:r>
              <a:rPr lang="ko-KR" altLang="en-US"/>
              <a:t>사원들이 소속되어 있는 부서의 목록을 얻기 위한 목적이라면 같은 부서의 번호가 중복되어 출력되는 것은 의미가 없습니다</a:t>
            </a:r>
            <a:r>
              <a:rPr lang="en-US" altLang="ko-KR"/>
              <a:t>. </a:t>
            </a:r>
          </a:p>
          <a:p>
            <a:r>
              <a:rPr lang="ko-KR" altLang="en-US"/>
              <a:t>중복되는 부서 번호를 한 번씩만 출력하기 위해서는 키워드 </a:t>
            </a:r>
            <a:r>
              <a:rPr lang="en-US" altLang="ko-KR"/>
              <a:t>DISTINCT</a:t>
            </a:r>
            <a:r>
              <a:rPr lang="ko-KR" altLang="en-US"/>
              <a:t>를 사용합니다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5285ED2-6A5B-473B-A64E-3A2A9D528441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2852738"/>
          <a:ext cx="6400800" cy="762000"/>
        </p:xfrm>
        <a:graphic>
          <a:graphicData uri="http://schemas.openxmlformats.org/drawingml/2006/table">
            <a:tbl>
              <a:tblPr/>
              <a:tblGrid>
                <a:gridCol w="522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distinct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deptno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948" name="Rectangle 2">
            <a:extLst>
              <a:ext uri="{FF2B5EF4-FFF2-40B4-BE49-F238E27FC236}">
                <a16:creationId xmlns:a16="http://schemas.microsoft.com/office/drawing/2014/main" id="{195729BE-7D95-4C34-955A-600D36FCA7D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949" name="Rectangle 2">
            <a:extLst>
              <a:ext uri="{FF2B5EF4-FFF2-40B4-BE49-F238E27FC236}">
                <a16:creationId xmlns:a16="http://schemas.microsoft.com/office/drawing/2014/main" id="{989A216B-B8E0-4584-851C-44975F2181C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FC282-7965-482C-85AD-6784C0CC4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select </a:t>
            </a:r>
            <a:r>
              <a:rPr lang="ko-KR" altLang="en-US" dirty="0"/>
              <a:t>문에 조건 부여하기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내용 개체 틀 2">
            <a:extLst>
              <a:ext uri="{FF2B5EF4-FFF2-40B4-BE49-F238E27FC236}">
                <a16:creationId xmlns:a16="http://schemas.microsoft.com/office/drawing/2014/main" id="{45E55130-D502-59B9-CAA2-0CDDDD24DD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076325"/>
            <a:ext cx="8473068" cy="5095875"/>
          </a:xfr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endParaRPr lang="en-US" altLang="ko-KR" sz="2400" dirty="0"/>
          </a:p>
          <a:p>
            <a:pPr>
              <a:spcBef>
                <a:spcPct val="0"/>
              </a:spcBef>
            </a:pPr>
            <a:r>
              <a:rPr lang="en-US" altLang="ko-KR" sz="2400" dirty="0"/>
              <a:t>select</a:t>
            </a:r>
            <a:r>
              <a:rPr lang="ko-KR" altLang="en-US" sz="2400" dirty="0"/>
              <a:t> 문의 </a:t>
            </a:r>
            <a:r>
              <a:rPr lang="en-US" altLang="ko-KR" sz="2400" dirty="0"/>
              <a:t>where </a:t>
            </a:r>
            <a:r>
              <a:rPr lang="ko-KR" altLang="en-US" sz="2400" dirty="0"/>
              <a:t>조건적을 이용해 특정 데이터를 추출하거나</a:t>
            </a:r>
            <a:r>
              <a:rPr lang="en-US" altLang="ko-KR" sz="2400" dirty="0"/>
              <a:t>, order</a:t>
            </a:r>
            <a:r>
              <a:rPr lang="ko-KR" altLang="en-US" sz="2400" dirty="0"/>
              <a:t> </a:t>
            </a:r>
            <a:r>
              <a:rPr lang="en-US" altLang="ko-KR" sz="2400" dirty="0"/>
              <a:t>by</a:t>
            </a:r>
            <a:r>
              <a:rPr lang="ko-KR" altLang="en-US" sz="2400" dirty="0"/>
              <a:t> 구문으로 데이터를 특정 순서대로 추출해봅시다 </a:t>
            </a:r>
            <a:r>
              <a:rPr lang="en-US" altLang="ko-KR" sz="2400" dirty="0"/>
              <a:t>  </a:t>
            </a:r>
          </a:p>
        </p:txBody>
      </p:sp>
      <p:sp>
        <p:nvSpPr>
          <p:cNvPr id="62467" name="제목 1">
            <a:extLst>
              <a:ext uri="{FF2B5EF4-FFF2-40B4-BE49-F238E27FC236}">
                <a16:creationId xmlns:a16="http://schemas.microsoft.com/office/drawing/2014/main" id="{EC0F93FA-7C34-B77A-BF8B-791B80A0B5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473068" cy="6540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sz="2000" dirty="0"/>
              <a:t>select </a:t>
            </a:r>
            <a:r>
              <a:rPr lang="ko-KR" altLang="en-US" sz="2000" dirty="0"/>
              <a:t>문에 조건 부여하기</a:t>
            </a:r>
            <a:endParaRPr lang="ko-KR" altLang="en-US" sz="22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>
            <a:extLst>
              <a:ext uri="{FF2B5EF4-FFF2-40B4-BE49-F238E27FC236}">
                <a16:creationId xmlns:a16="http://schemas.microsoft.com/office/drawing/2014/main" id="{0C7EAB39-2A5C-0DE4-9163-6795729BD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234" y="246044"/>
            <a:ext cx="8526966" cy="6540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sz="2000" dirty="0"/>
              <a:t>WHERE </a:t>
            </a:r>
            <a:r>
              <a:rPr lang="ko-KR" altLang="en-US" sz="2000" dirty="0"/>
              <a:t>조건과 비교 연산자</a:t>
            </a:r>
            <a:endParaRPr lang="ko-KR" altLang="en-US" sz="2200" dirty="0"/>
          </a:p>
        </p:txBody>
      </p:sp>
      <p:sp>
        <p:nvSpPr>
          <p:cNvPr id="63491" name="내용 개체 틀 2">
            <a:extLst>
              <a:ext uri="{FF2B5EF4-FFF2-40B4-BE49-F238E27FC236}">
                <a16:creationId xmlns:a16="http://schemas.microsoft.com/office/drawing/2014/main" id="{E5C0EF40-1912-825B-0848-6BD0D99B51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2234" y="1076325"/>
            <a:ext cx="8526966" cy="5616575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ko-KR" altLang="en-US" dirty="0"/>
              <a:t>원하는 로우만 얻으려면 다음과 같이 로우를 제한하는 조건을 </a:t>
            </a:r>
            <a:r>
              <a:rPr lang="en-US" altLang="ko-KR" dirty="0"/>
              <a:t>SELECT </a:t>
            </a:r>
            <a:r>
              <a:rPr lang="ko-KR" altLang="en-US" dirty="0"/>
              <a:t>문에 </a:t>
            </a:r>
            <a:r>
              <a:rPr lang="en-US" altLang="ko-KR" dirty="0"/>
              <a:t>WHERE </a:t>
            </a:r>
            <a:r>
              <a:rPr lang="ko-KR" altLang="en-US" dirty="0"/>
              <a:t>절을 추가하여 </a:t>
            </a:r>
            <a:r>
              <a:rPr lang="ko-KR" altLang="en-US" dirty="0" err="1"/>
              <a:t>제시해야합니다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None/>
            </a:pPr>
            <a:endParaRPr lang="en-US" altLang="ko-KR" dirty="0"/>
          </a:p>
          <a:p>
            <a:r>
              <a:rPr lang="ko-KR" altLang="en-US" dirty="0"/>
              <a:t>조건절은 다음의 세부분으로 구성이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7A542E-85F3-40CF-AA86-0EAD5F8E7FBD}"/>
              </a:ext>
            </a:extLst>
          </p:cNvPr>
          <p:cNvGraphicFramePr>
            <a:graphicFrameLocks noGrp="1"/>
          </p:cNvGraphicFramePr>
          <p:nvPr/>
        </p:nvGraphicFramePr>
        <p:xfrm>
          <a:off x="827088" y="1989138"/>
          <a:ext cx="7624762" cy="1295400"/>
        </p:xfrm>
        <a:graphic>
          <a:graphicData uri="http://schemas.openxmlformats.org/drawingml/2006/table">
            <a:tbl>
              <a:tblPr/>
              <a:tblGrid>
                <a:gridCol w="1526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54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형식</a:t>
                      </a:r>
                    </a:p>
                  </a:txBody>
                  <a:tcPr marL="17908" marR="17908" marT="17902" marB="179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SELECT * [column1, column2, .. ,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table_name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</a:t>
                      </a:r>
                      <a:r>
                        <a:rPr lang="ko-KR" altLang="en-US" sz="1800" b="1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조건절</a:t>
                      </a:r>
                      <a:r>
                        <a:rPr lang="en-US" altLang="ko-KR" sz="18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8" marR="17908" marT="17902" marB="179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FAA8A7F-E564-4B53-9B78-A30BD78356AD}"/>
              </a:ext>
            </a:extLst>
          </p:cNvPr>
          <p:cNvGraphicFramePr>
            <a:graphicFrameLocks noGrp="1"/>
          </p:cNvGraphicFramePr>
          <p:nvPr/>
        </p:nvGraphicFramePr>
        <p:xfrm>
          <a:off x="900113" y="4797425"/>
          <a:ext cx="7408862" cy="914400"/>
        </p:xfrm>
        <a:graphic>
          <a:graphicData uri="http://schemas.openxmlformats.org/drawingml/2006/table">
            <a:tbl>
              <a:tblPr/>
              <a:tblGrid>
                <a:gridCol w="1921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조건절의 구성</a:t>
                      </a:r>
                    </a:p>
                  </a:txBody>
                  <a:tcPr marL="17909" marR="1790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   SAL      &gt;=      3000;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①컬럼 ②연산자 ③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비교대상값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9" marR="17909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>
            <a:extLst>
              <a:ext uri="{FF2B5EF4-FFF2-40B4-BE49-F238E27FC236}">
                <a16:creationId xmlns:a16="http://schemas.microsoft.com/office/drawing/2014/main" id="{DA2FA985-D08A-8672-C262-6B052F353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7467600" cy="6540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sz="2000" dirty="0"/>
              <a:t>비교 연산자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D45F612-B749-4151-8F67-32B677B93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92422"/>
              </p:ext>
            </p:extLst>
          </p:nvPr>
        </p:nvGraphicFramePr>
        <p:xfrm>
          <a:off x="334537" y="1074738"/>
          <a:ext cx="8428463" cy="5659834"/>
        </p:xfrm>
        <a:graphic>
          <a:graphicData uri="http://schemas.openxmlformats.org/drawingml/2006/table">
            <a:tbl>
              <a:tblPr/>
              <a:tblGrid>
                <a:gridCol w="1361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3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바탕"/>
                        </a:rPr>
                        <a:t>연산자</a:t>
                      </a: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바탕"/>
                        </a:rPr>
                        <a:t>의 미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바탕"/>
                        </a:rPr>
                        <a:t>예 제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=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+mj-lt"/>
                        </a:rPr>
                        <a:t>같다</a:t>
                      </a:r>
                      <a:r>
                        <a:rPr lang="en-US" altLang="ko-KR" sz="1700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EMPNO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, </a:t>
                      </a:r>
                      <a:r>
                        <a:rPr lang="en-US" sz="1700" dirty="0" err="1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ENAME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SAL=3000;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&gt;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dirty="0">
                          <a:solidFill>
                            <a:srgbClr val="000000"/>
                          </a:solidFill>
                          <a:latin typeface="+mj-lt"/>
                        </a:rPr>
                        <a:t>보다 크다</a:t>
                      </a:r>
                      <a:r>
                        <a:rPr lang="en-US" altLang="ko-KR" sz="1700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SAL&gt;3000;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&lt;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보다 작다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SAL&lt;3000;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&gt;=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보다 크거나 같다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SAL&gt;=3000;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&lt;=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보다 작거나 같다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SAL&lt;=3000;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7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&lt;&gt;, !=, ^=</a:t>
                      </a:r>
                      <a:endParaRPr lang="en-US" sz="17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>
                          <a:solidFill>
                            <a:srgbClr val="000000"/>
                          </a:solidFill>
                          <a:latin typeface="+mj-lt"/>
                        </a:rPr>
                        <a:t>다르다</a:t>
                      </a:r>
                      <a:r>
                        <a:rPr lang="en-US" altLang="ko-KR" sz="170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SELECT EMPNO, ENAME, SAL FROM EMP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+mj-lt"/>
                          <a:ea typeface="바탕"/>
                        </a:rPr>
                        <a:t>WHERE SAL&lt;&gt;3000;</a:t>
                      </a:r>
                      <a:endParaRPr lang="en-US" sz="17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7907" marR="17907" marT="19355" marB="19355" anchor="ctr">
                    <a:lnL w="7112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299" name="Rectangle 4">
            <a:extLst>
              <a:ext uri="{FF2B5EF4-FFF2-40B4-BE49-F238E27FC236}">
                <a16:creationId xmlns:a16="http://schemas.microsoft.com/office/drawing/2014/main" id="{EB4B5F58-F024-4124-9CA1-11D2507CE33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>
            <a:extLst>
              <a:ext uri="{FF2B5EF4-FFF2-40B4-BE49-F238E27FC236}">
                <a16:creationId xmlns:a16="http://schemas.microsoft.com/office/drawing/2014/main" id="{CA769696-2D1A-74FC-DC9C-7B4CFA368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</p:spPr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실습</a:t>
            </a:r>
            <a:r>
              <a:rPr lang="en-US" altLang="ko-KR"/>
              <a:t>&gt;</a:t>
            </a:r>
            <a:r>
              <a:rPr lang="ko-KR" altLang="en-US"/>
              <a:t>부서번호가 </a:t>
            </a:r>
            <a:r>
              <a:rPr lang="en-US" altLang="ko-KR"/>
              <a:t>10</a:t>
            </a:r>
            <a:r>
              <a:rPr lang="ko-KR" altLang="en-US"/>
              <a:t>번인 사람들만</a:t>
            </a:r>
          </a:p>
        </p:txBody>
      </p:sp>
      <p:sp>
        <p:nvSpPr>
          <p:cNvPr id="65539" name="내용 개체 틀 2">
            <a:extLst>
              <a:ext uri="{FF2B5EF4-FFF2-40B4-BE49-F238E27FC236}">
                <a16:creationId xmlns:a16="http://schemas.microsoft.com/office/drawing/2014/main" id="{17BE600E-3000-E844-E7EC-1F0F2A0C6B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</p:spPr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73E758-1EB9-4682-B5C4-94999C1D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415479"/>
              </p:ext>
            </p:extLst>
          </p:nvPr>
        </p:nvGraphicFramePr>
        <p:xfrm>
          <a:off x="533400" y="1390948"/>
          <a:ext cx="7696200" cy="858837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DEPTNO=10;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300" name="Rectangle 21">
            <a:extLst>
              <a:ext uri="{FF2B5EF4-FFF2-40B4-BE49-F238E27FC236}">
                <a16:creationId xmlns:a16="http://schemas.microsoft.com/office/drawing/2014/main" id="{C737124E-F627-4B2E-8DBD-46814ED52FE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10705-CD09-6E68-8025-37017630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43757"/>
            <a:ext cx="7521498" cy="24945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14"/>
          <p:cNvSpPr txBox="1">
            <a:spLocks noGrp="1"/>
          </p:cNvSpPr>
          <p:nvPr>
            <p:ph type="title"/>
          </p:nvPr>
        </p:nvSpPr>
        <p:spPr>
          <a:xfrm>
            <a:off x="250825" y="115887"/>
            <a:ext cx="8424862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Tahoma"/>
              <a:buNone/>
            </a:pPr>
            <a:r>
              <a:rPr lang="en-US" sz="3200" b="1" i="0" u="none" dirty="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1" i="0" u="none" dirty="0" err="1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설치하기</a:t>
            </a:r>
            <a:endParaRPr dirty="0"/>
          </a:p>
        </p:txBody>
      </p:sp>
      <p:sp>
        <p:nvSpPr>
          <p:cNvPr id="2236" name="Google Shape;2236;p314"/>
          <p:cNvSpPr txBox="1">
            <a:spLocks noGrp="1"/>
          </p:cNvSpPr>
          <p:nvPr>
            <p:ph type="body" idx="1"/>
          </p:nvPr>
        </p:nvSpPr>
        <p:spPr>
          <a:xfrm>
            <a:off x="250825" y="1196975"/>
            <a:ext cx="8642350" cy="525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•"/>
            </a:pP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https://</a:t>
            </a:r>
            <a:r>
              <a:rPr lang="en-US" sz="1800" b="0" i="0" u="sng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downloads.mariadb.com</a:t>
            </a: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/MariaDB/</a:t>
            </a:r>
            <a:r>
              <a:rPr lang="en-US" sz="1800" b="0" i="0" u="sng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mariadb</a:t>
            </a:r>
            <a:r>
              <a:rPr lang="en-US" sz="1800" b="0" i="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-10.5.8/</a:t>
            </a: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7" name="Google Shape;2237;p314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9</a:t>
            </a:fld>
            <a:endParaRPr/>
          </a:p>
        </p:txBody>
      </p:sp>
      <p:pic>
        <p:nvPicPr>
          <p:cNvPr id="2238" name="Google Shape;2238;p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975" y="2349500"/>
            <a:ext cx="6496050" cy="3065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314"/>
          <p:cNvSpPr txBox="1"/>
          <p:nvPr/>
        </p:nvSpPr>
        <p:spPr>
          <a:xfrm>
            <a:off x="1476375" y="4005262"/>
            <a:ext cx="3311525" cy="144462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>
            <a:extLst>
              <a:ext uri="{FF2B5EF4-FFF2-40B4-BE49-F238E27FC236}">
                <a16:creationId xmlns:a16="http://schemas.microsoft.com/office/drawing/2014/main" id="{C851BECB-04EF-4870-CA89-C65F70000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문자 데이터 조회</a:t>
            </a:r>
          </a:p>
        </p:txBody>
      </p:sp>
      <p:sp>
        <p:nvSpPr>
          <p:cNvPr id="62467" name="내용 개체 틀 2">
            <a:extLst>
              <a:ext uri="{FF2B5EF4-FFF2-40B4-BE49-F238E27FC236}">
                <a16:creationId xmlns:a16="http://schemas.microsoft.com/office/drawing/2014/main" id="{F7D5E3DE-FB34-4B5D-8EBD-E27F4F55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84" y="1096963"/>
            <a:ext cx="8599516" cy="5510212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  <a:defRPr/>
            </a:pPr>
            <a:r>
              <a:rPr lang="ko-KR" altLang="en-US" dirty="0"/>
              <a:t>이전 예제에서 비교 연산자를 하기 위해서 다루었던 컬럼들은 수치 형태로 선언되었습니다</a:t>
            </a:r>
            <a:r>
              <a:rPr lang="en-US" altLang="ko-KR" dirty="0"/>
              <a:t>. </a:t>
            </a:r>
            <a:r>
              <a:rPr lang="ko-KR" altLang="en-US" dirty="0"/>
              <a:t>이번에는 급여가 아닌 사원 이름 같은 문자 데이터를 조회해 봅시다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  <a:spcBef>
                <a:spcPts val="1800"/>
              </a:spcBef>
              <a:defRPr/>
            </a:pPr>
            <a:r>
              <a:rPr lang="ko-KR" altLang="en-US" dirty="0"/>
              <a:t>다음은 이름이 </a:t>
            </a:r>
            <a:r>
              <a:rPr lang="en-US" altLang="ko-KR" dirty="0"/>
              <a:t>FORD</a:t>
            </a:r>
            <a:r>
              <a:rPr lang="ko-KR" altLang="en-US" dirty="0"/>
              <a:t>인 사원의 사원번호</a:t>
            </a:r>
            <a:r>
              <a:rPr lang="en-US" altLang="ko-KR" dirty="0"/>
              <a:t>(EMPNO)</a:t>
            </a:r>
            <a:r>
              <a:rPr lang="ko-KR" altLang="en-US" dirty="0"/>
              <a:t>과 사원이름</a:t>
            </a:r>
            <a:r>
              <a:rPr lang="en-US" altLang="ko-KR" dirty="0"/>
              <a:t>(ENAME)</a:t>
            </a:r>
            <a:r>
              <a:rPr lang="ko-KR" altLang="en-US" dirty="0"/>
              <a:t>과 급여</a:t>
            </a:r>
            <a:r>
              <a:rPr lang="en-US" altLang="ko-KR" dirty="0"/>
              <a:t>(SAL)</a:t>
            </a:r>
            <a:r>
              <a:rPr lang="ko-KR" altLang="en-US" dirty="0"/>
              <a:t>을 출력하는 예제입니다</a:t>
            </a:r>
            <a:r>
              <a:rPr lang="en-US" altLang="ko-KR" dirty="0"/>
              <a:t>. </a:t>
            </a:r>
          </a:p>
          <a:p>
            <a:pPr>
              <a:spcBef>
                <a:spcPts val="1800"/>
              </a:spcBef>
              <a:defRPr/>
            </a:pPr>
            <a:endParaRPr lang="en-US" altLang="ko-KR" dirty="0"/>
          </a:p>
          <a:p>
            <a:pPr>
              <a:spcBef>
                <a:spcPts val="1800"/>
              </a:spcBef>
              <a:defRPr/>
            </a:pPr>
            <a:endParaRPr lang="en-US" altLang="ko-KR" dirty="0"/>
          </a:p>
          <a:p>
            <a:pPr>
              <a:spcBef>
                <a:spcPts val="1800"/>
              </a:spcBef>
              <a:defRPr/>
            </a:pPr>
            <a:endParaRPr lang="en-US" altLang="ko-KR" dirty="0"/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endParaRPr lang="en-US" altLang="ko-KR" dirty="0"/>
          </a:p>
          <a:p>
            <a:pPr lvl="1">
              <a:spcBef>
                <a:spcPts val="1800"/>
              </a:spcBef>
              <a:defRPr/>
            </a:pPr>
            <a:endParaRPr lang="ko-KR" altLang="en-US" dirty="0"/>
          </a:p>
          <a:p>
            <a:pPr>
              <a:spcBef>
                <a:spcPts val="1800"/>
              </a:spcBef>
              <a:defRPr/>
            </a:pPr>
            <a:endParaRPr lang="ko-KR" alt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39EF57B2-4543-4492-B78D-1CE66C4DD6F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CE7EFF-292A-43D7-B977-346F810C7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11542"/>
              </p:ext>
            </p:extLst>
          </p:nvPr>
        </p:nvGraphicFramePr>
        <p:xfrm>
          <a:off x="952500" y="4156364"/>
          <a:ext cx="7696200" cy="858788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499">
                <a:tc>
                  <a:txBody>
                    <a:bodyPr/>
                    <a:lstStyle/>
                    <a:p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14" marB="17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EMPNO, ENAME, SAL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ENAME='FORD';</a:t>
                      </a:r>
                    </a:p>
                  </a:txBody>
                  <a:tcPr marL="17907" marR="17907" marT="17914" marB="17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727C3757-F526-FBBF-2C95-A2958C2B9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문자 데이터 조회</a:t>
            </a:r>
          </a:p>
        </p:txBody>
      </p:sp>
      <p:sp>
        <p:nvSpPr>
          <p:cNvPr id="67587" name="내용 개체 틀 2">
            <a:extLst>
              <a:ext uri="{FF2B5EF4-FFF2-40B4-BE49-F238E27FC236}">
                <a16:creationId xmlns:a16="http://schemas.microsoft.com/office/drawing/2014/main" id="{0F987D67-FFEB-45BE-835E-EBB8F8530A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2099" y="1196975"/>
            <a:ext cx="8601075" cy="5049838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ko-KR" dirty="0"/>
              <a:t>SQL</a:t>
            </a:r>
            <a:r>
              <a:rPr lang="ko-KR" altLang="en-US" dirty="0"/>
              <a:t>에서 문자열이나 날짜는 반드시 단일 따옴표</a:t>
            </a:r>
            <a:r>
              <a:rPr lang="en-US" altLang="ko-KR" dirty="0"/>
              <a:t>(single quotation) </a:t>
            </a:r>
            <a:r>
              <a:rPr lang="ko-KR" altLang="en-US" dirty="0"/>
              <a:t>안에 표시해야 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ko-KR" dirty="0"/>
              <a:t>SQL</a:t>
            </a:r>
            <a:r>
              <a:rPr lang="ko-KR" altLang="en-US" dirty="0"/>
              <a:t>문에 사용되는 키워드인 </a:t>
            </a:r>
            <a:r>
              <a:rPr lang="en-US" altLang="ko-KR" dirty="0"/>
              <a:t>SELECT </a:t>
            </a:r>
            <a:r>
              <a:rPr lang="ko-KR" altLang="en-US" dirty="0"/>
              <a:t>나 </a:t>
            </a:r>
            <a:r>
              <a:rPr lang="en-US" altLang="ko-KR" dirty="0"/>
              <a:t>FROM </a:t>
            </a:r>
            <a:r>
              <a:rPr lang="ko-KR" altLang="en-US" dirty="0"/>
              <a:t>이나 </a:t>
            </a:r>
            <a:r>
              <a:rPr lang="en-US" altLang="ko-KR" dirty="0"/>
              <a:t>WHERE </a:t>
            </a:r>
            <a:r>
              <a:rPr lang="ko-KR" altLang="en-US" dirty="0"/>
              <a:t>등은 대소문자를 구별하지 않지만 테이블 내에 저장된 데이터 값은 대소문자를 구분해야 합니다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FF0000"/>
                </a:solidFill>
              </a:rPr>
              <a:t>그러나 </a:t>
            </a:r>
            <a:r>
              <a:rPr lang="en-US" altLang="ko-KR" dirty="0" err="1">
                <a:solidFill>
                  <a:srgbClr val="FF0000"/>
                </a:solidFill>
              </a:rPr>
              <a:t>mysql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은 데이터도 구분하지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WHERE </a:t>
            </a:r>
            <a:r>
              <a:rPr lang="en-US" altLang="ko-KR" dirty="0" err="1"/>
              <a:t>ENAME</a:t>
            </a:r>
            <a:r>
              <a:rPr lang="en-US" altLang="ko-KR" dirty="0"/>
              <a:t>=＇ford＇</a:t>
            </a:r>
            <a:r>
              <a:rPr lang="ko-KR" altLang="en-US" dirty="0"/>
              <a:t>와 같이 기술하면 사원이름이 </a:t>
            </a:r>
            <a:r>
              <a:rPr lang="en-US" altLang="ko-KR" dirty="0"/>
              <a:t>FORD </a:t>
            </a:r>
            <a:r>
              <a:rPr lang="ko-KR" altLang="en-US" dirty="0"/>
              <a:t>이거나 </a:t>
            </a:r>
            <a:r>
              <a:rPr lang="en-US" altLang="ko-KR" dirty="0"/>
              <a:t>ford </a:t>
            </a:r>
            <a:r>
              <a:rPr lang="ko-KR" altLang="en-US" dirty="0"/>
              <a:t>이거나 </a:t>
            </a:r>
            <a:r>
              <a:rPr lang="en-US" altLang="ko-KR" dirty="0"/>
              <a:t>Ford</a:t>
            </a:r>
            <a:r>
              <a:rPr lang="ko-KR" altLang="en-US" dirty="0"/>
              <a:t>이거나 모두 찾을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spcBef>
                <a:spcPts val="1800"/>
              </a:spcBef>
            </a:pPr>
            <a:endParaRPr lang="en-US" altLang="ko-KR" dirty="0"/>
          </a:p>
          <a:p>
            <a:pPr lvl="1">
              <a:spcBef>
                <a:spcPts val="1800"/>
              </a:spcBef>
            </a:pPr>
            <a:endParaRPr lang="ko-KR" altLang="en-US" dirty="0"/>
          </a:p>
          <a:p>
            <a:pPr>
              <a:spcBef>
                <a:spcPts val="1800"/>
              </a:spcBef>
            </a:pPr>
            <a:endParaRPr lang="ko-KR" alt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39EF57B2-4543-4492-B78D-1CE66C4DD6F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>
            <a:extLst>
              <a:ext uri="{FF2B5EF4-FFF2-40B4-BE49-F238E27FC236}">
                <a16:creationId xmlns:a16="http://schemas.microsoft.com/office/drawing/2014/main" id="{733207BE-EE50-19F3-B22A-D7F42B2E8A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/>
              <a:t>날짜 데이터 조회</a:t>
            </a:r>
          </a:p>
        </p:txBody>
      </p:sp>
      <p:sp>
        <p:nvSpPr>
          <p:cNvPr id="68611" name="내용 개체 틀 2">
            <a:extLst>
              <a:ext uri="{FF2B5EF4-FFF2-40B4-BE49-F238E27FC236}">
                <a16:creationId xmlns:a16="http://schemas.microsoft.com/office/drawing/2014/main" id="{FD53FD69-43AE-6E76-ACC5-BDF4C3D7AB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893175" cy="503872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이후에 입사한 사원을 조회하려면 어떻게 </a:t>
            </a:r>
            <a:r>
              <a:rPr lang="ko-KR" altLang="en-US" dirty="0" err="1"/>
              <a:t>해야할까요</a:t>
            </a:r>
            <a:r>
              <a:rPr lang="en-US" altLang="ko-KR" dirty="0"/>
              <a:t>? </a:t>
            </a:r>
            <a:r>
              <a:rPr lang="ko-KR" altLang="en-US" dirty="0"/>
              <a:t>날짜는 문자열과 마찬가지로 단일 따옴표 안에 기술해야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다음은 </a:t>
            </a:r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이전에 입사한 사원을 출력하는 예제입니다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7A8BA7-F4A0-4CF6-AE96-4BB8ED6F2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600902"/>
              </p:ext>
            </p:extLst>
          </p:nvPr>
        </p:nvGraphicFramePr>
        <p:xfrm>
          <a:off x="971550" y="2492375"/>
          <a:ext cx="6705600" cy="863600"/>
        </p:xfrm>
        <a:graphic>
          <a:graphicData uri="http://schemas.openxmlformats.org/drawingml/2006/table">
            <a:tbl>
              <a:tblPr/>
              <a:tblGrid>
                <a:gridCol w="446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8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897" marB="178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HIREDATE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'1982-01-01';</a:t>
                      </a:r>
                    </a:p>
                  </a:txBody>
                  <a:tcPr marL="17907" marR="17907" marT="17897" marB="178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396" name="Rectangle 1">
            <a:extLst>
              <a:ext uri="{FF2B5EF4-FFF2-40B4-BE49-F238E27FC236}">
                <a16:creationId xmlns:a16="http://schemas.microsoft.com/office/drawing/2014/main" id="{1B27B599-A644-4F29-9E74-808EE0AE541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97" name="Rectangle 14">
            <a:extLst>
              <a:ext uri="{FF2B5EF4-FFF2-40B4-BE49-F238E27FC236}">
                <a16:creationId xmlns:a16="http://schemas.microsoft.com/office/drawing/2014/main" id="{2A42810B-97EE-4AF8-9A60-21F9F90F0A3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58A7A-DAF3-1D21-87C7-AB3B9137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732415"/>
            <a:ext cx="5514110" cy="2222181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>
            <a:extLst>
              <a:ext uri="{FF2B5EF4-FFF2-40B4-BE49-F238E27FC236}">
                <a16:creationId xmlns:a16="http://schemas.microsoft.com/office/drawing/2014/main" id="{470EE547-E4CC-333F-E36F-CAFBA5749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/>
              <a:t>논리 연산자</a:t>
            </a:r>
          </a:p>
        </p:txBody>
      </p:sp>
      <p:sp>
        <p:nvSpPr>
          <p:cNvPr id="69635" name="내용 개체 틀 2">
            <a:extLst>
              <a:ext uri="{FF2B5EF4-FFF2-40B4-BE49-F238E27FC236}">
                <a16:creationId xmlns:a16="http://schemas.microsoft.com/office/drawing/2014/main" id="{F83CF2C6-CD63-E74E-9799-80F7EEE197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412875"/>
            <a:ext cx="8740775" cy="489585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 사용가능한 논리 연산자 </a:t>
            </a:r>
            <a:r>
              <a:rPr lang="en-US" altLang="ko-KR" dirty="0"/>
              <a:t>AND</a:t>
            </a:r>
            <a:r>
              <a:rPr lang="ko-KR" altLang="en-US" dirty="0"/>
              <a:t>나 </a:t>
            </a:r>
            <a:r>
              <a:rPr lang="en-US" altLang="ko-KR" dirty="0"/>
              <a:t>OR</a:t>
            </a:r>
            <a:r>
              <a:rPr lang="ko-KR" altLang="en-US" dirty="0"/>
              <a:t>나 </a:t>
            </a:r>
            <a:r>
              <a:rPr lang="en-US" altLang="ko-KR" dirty="0"/>
              <a:t>NOT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13C2489-DC2E-4AD3-8C26-369D39A9FC2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211377AC-DB3E-40A3-8661-B6AF9BAFCF4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85454EB-281D-43F8-A697-0FA65E0AF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26391"/>
              </p:ext>
            </p:extLst>
          </p:nvPr>
        </p:nvGraphicFramePr>
        <p:xfrm>
          <a:off x="814648" y="2057771"/>
          <a:ext cx="7725294" cy="3251775"/>
        </p:xfrm>
        <a:graphic>
          <a:graphicData uri="http://schemas.openxmlformats.org/drawingml/2006/table">
            <a:tbl>
              <a:tblPr/>
              <a:tblGrid>
                <a:gridCol w="965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연산자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의미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5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AND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두 가지 조건을 모두 만족해야만 </a:t>
                      </a:r>
                      <a:r>
                        <a:rPr lang="ko-KR" altLang="en-US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검색할 수 있다</a:t>
                      </a:r>
                      <a:r>
                        <a:rPr lang="en-US" altLang="ko-KR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SELECT * FROM emp WHERE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deptno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=10 AND job='MANAGER';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5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OR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두 가지 조건 중에서 한 가지만 만족하더라도 검색할 수 있다</a:t>
                      </a:r>
                      <a:r>
                        <a:rPr lang="en-US" altLang="ko-KR" sz="18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SELECT * FROM emp WHERE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deptno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=10</a:t>
                      </a:r>
                      <a:r>
                        <a:rPr lang="en-US" sz="1500" dirty="0">
                          <a:solidFill>
                            <a:srgbClr val="282828"/>
                          </a:solidFill>
                          <a:latin typeface="+mj-ea"/>
                          <a:ea typeface="+mj-ea"/>
                        </a:rPr>
                        <a:t> 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job='MANAGER';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5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NOT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조건에 만족하지 못하는 것만 검색한다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SELECT * FROM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emp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WHERE NOT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deptno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=10;</a:t>
                      </a:r>
                    </a:p>
                  </a:txBody>
                  <a:tcPr marL="17907" marR="17907" marT="19632" marB="196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31" name="Rectangle 34">
            <a:extLst>
              <a:ext uri="{FF2B5EF4-FFF2-40B4-BE49-F238E27FC236}">
                <a16:creationId xmlns:a16="http://schemas.microsoft.com/office/drawing/2014/main" id="{1C09E34D-EBE7-41E3-A1A8-742DE92AF4C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>
            <a:extLst>
              <a:ext uri="{FF2B5EF4-FFF2-40B4-BE49-F238E27FC236}">
                <a16:creationId xmlns:a16="http://schemas.microsoft.com/office/drawing/2014/main" id="{934E8A10-AD98-F65C-F78A-052E8DDA9C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</a:t>
            </a:r>
          </a:p>
        </p:txBody>
      </p:sp>
      <p:sp>
        <p:nvSpPr>
          <p:cNvPr id="70659" name="내용 개체 틀 2">
            <a:extLst>
              <a:ext uri="{FF2B5EF4-FFF2-40B4-BE49-F238E27FC236}">
                <a16:creationId xmlns:a16="http://schemas.microsoft.com/office/drawing/2014/main" id="{202BD0E4-7025-E732-D9E0-8659C4AE3C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076325"/>
            <a:ext cx="8642350" cy="56165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2000</a:t>
            </a:r>
            <a:r>
              <a:rPr lang="ko-KR" altLang="en-US" dirty="0"/>
              <a:t>에서 </a:t>
            </a:r>
            <a:r>
              <a:rPr lang="en-US" altLang="ko-KR" dirty="0"/>
              <a:t>3000 </a:t>
            </a:r>
            <a:r>
              <a:rPr lang="ko-KR" altLang="en-US" dirty="0"/>
              <a:t>사이의 급여를 받는 사원과 같이 특정 범위 내에 속하는 데이터인지를 알아보기 위해서 비교연산자와 논리 연산자를 결합하여 표현할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9EFA24-7EB1-4D92-83B4-377C2ECCEEF4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2638425"/>
          <a:ext cx="7467600" cy="85883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SAL&gt;=2000 AND SAL&lt;=3000;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660" name="Rectangle 2">
            <a:extLst>
              <a:ext uri="{FF2B5EF4-FFF2-40B4-BE49-F238E27FC236}">
                <a16:creationId xmlns:a16="http://schemas.microsoft.com/office/drawing/2014/main" id="{3B3D2CD9-CAD6-49FD-BED5-EB6963856EA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661" name="Rectangle 15">
            <a:extLst>
              <a:ext uri="{FF2B5EF4-FFF2-40B4-BE49-F238E27FC236}">
                <a16:creationId xmlns:a16="http://schemas.microsoft.com/office/drawing/2014/main" id="{2E74A801-E8CF-492A-8A7D-AB2585054F2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D28C1A-0929-9F38-93AD-FDBF2382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3" y="3925332"/>
            <a:ext cx="7049193" cy="2268062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>
            <a:extLst>
              <a:ext uri="{FF2B5EF4-FFF2-40B4-BE49-F238E27FC236}">
                <a16:creationId xmlns:a16="http://schemas.microsoft.com/office/drawing/2014/main" id="{49F2F2CC-E786-976F-0B46-2F9694F62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</a:t>
            </a:r>
          </a:p>
        </p:txBody>
      </p:sp>
      <p:sp>
        <p:nvSpPr>
          <p:cNvPr id="71683" name="내용 개체 틀 2">
            <a:extLst>
              <a:ext uri="{FF2B5EF4-FFF2-40B4-BE49-F238E27FC236}">
                <a16:creationId xmlns:a16="http://schemas.microsoft.com/office/drawing/2014/main" id="{D14EB07F-0DD9-7ABA-53E9-902EB3FAAD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에서는 특정 범위의 값을 조회하기 위해서는 </a:t>
            </a:r>
            <a:r>
              <a:rPr lang="en-US" altLang="ko-KR" dirty="0"/>
              <a:t>BETWEEN AND </a:t>
            </a:r>
            <a:r>
              <a:rPr lang="ko-KR" altLang="en-US" dirty="0"/>
              <a:t>연산자를 사용할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다음은 </a:t>
            </a:r>
            <a:r>
              <a:rPr lang="en-US" altLang="ko-KR" dirty="0"/>
              <a:t>2000</a:t>
            </a:r>
            <a:r>
              <a:rPr lang="ko-KR" altLang="en-US" dirty="0"/>
              <a:t>에서 </a:t>
            </a:r>
            <a:r>
              <a:rPr lang="en-US" altLang="ko-KR" dirty="0"/>
              <a:t>3000 </a:t>
            </a:r>
            <a:r>
              <a:rPr lang="ko-KR" altLang="en-US" dirty="0"/>
              <a:t>사이의 급여를 받는 사원을 조회하기 위해서 </a:t>
            </a:r>
            <a:r>
              <a:rPr lang="en-US" altLang="ko-KR" dirty="0"/>
              <a:t>BETWEEN AND </a:t>
            </a:r>
            <a:r>
              <a:rPr lang="ko-KR" altLang="en-US" dirty="0"/>
              <a:t>연산자를 사용한 예입니다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6B8786F-B794-40A3-B176-9C282EE3CAEA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2060575"/>
          <a:ext cx="7696200" cy="50047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형식</a:t>
                      </a:r>
                    </a:p>
                  </a:txBody>
                  <a:tcPr marL="17907" marR="17907" marT="18591" marB="18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9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column_name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BETWEEN 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8591" marB="18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8567D1-ADF9-458E-94C5-A0F433504C86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4005263"/>
          <a:ext cx="7696200" cy="858837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SELECT *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EMP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SAL BETWEEN 2000 AND 3000;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>
            <a:extLst>
              <a:ext uri="{FF2B5EF4-FFF2-40B4-BE49-F238E27FC236}">
                <a16:creationId xmlns:a16="http://schemas.microsoft.com/office/drawing/2014/main" id="{3CF4CAC6-E0C4-A19D-B81B-C8DDD8838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798512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</a:t>
            </a:r>
          </a:p>
        </p:txBody>
      </p:sp>
      <p:sp>
        <p:nvSpPr>
          <p:cNvPr id="73731" name="내용 개체 틀 2">
            <a:extLst>
              <a:ext uri="{FF2B5EF4-FFF2-40B4-BE49-F238E27FC236}">
                <a16:creationId xmlns:a16="http://schemas.microsoft.com/office/drawing/2014/main" id="{D150FA78-E5A1-B42D-311B-04FD5BBBE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076326"/>
            <a:ext cx="8642350" cy="5230264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BETWEEN AND </a:t>
            </a:r>
            <a:r>
              <a:rPr lang="ko-KR" altLang="en-US" dirty="0"/>
              <a:t>연산자는 </a:t>
            </a:r>
            <a:r>
              <a:rPr lang="ko-KR" altLang="en-US" dirty="0" err="1"/>
              <a:t>숫자형뿐만</a:t>
            </a:r>
            <a:r>
              <a:rPr lang="ko-KR" altLang="en-US" dirty="0"/>
              <a:t> 아니라 문자형</a:t>
            </a:r>
            <a:r>
              <a:rPr lang="en-US" altLang="ko-KR" dirty="0"/>
              <a:t>, </a:t>
            </a:r>
            <a:r>
              <a:rPr lang="ko-KR" altLang="en-US" dirty="0"/>
              <a:t>날짜형에도 사용할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주의할 점은 비교 대상이 되는 값을 단일 따옴표로 둘러싸야 한다는 점입니다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en-US" altLang="ko-KR" dirty="0"/>
              <a:t>1981</a:t>
            </a:r>
            <a:r>
              <a:rPr lang="ko-KR" altLang="en-US" dirty="0"/>
              <a:t>년에 입사한 사원을 출력해 봅시다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EF78426-5968-4A65-9980-26E6FF087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57279"/>
              </p:ext>
            </p:extLst>
          </p:nvPr>
        </p:nvGraphicFramePr>
        <p:xfrm>
          <a:off x="1066800" y="3429000"/>
          <a:ext cx="7467600" cy="766763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67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881" marB="178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* from emp where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hiredate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between '1981-01-01' and '1981-12-31';</a:t>
                      </a:r>
                    </a:p>
                  </a:txBody>
                  <a:tcPr marL="17907" marR="17907" marT="17881" marB="178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32" name="Rectangle 2">
            <a:extLst>
              <a:ext uri="{FF2B5EF4-FFF2-40B4-BE49-F238E27FC236}">
                <a16:creationId xmlns:a16="http://schemas.microsoft.com/office/drawing/2014/main" id="{A15DFBE6-5E71-42AC-A01B-C979CB93734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3" name="Rectangle 15">
            <a:extLst>
              <a:ext uri="{FF2B5EF4-FFF2-40B4-BE49-F238E27FC236}">
                <a16:creationId xmlns:a16="http://schemas.microsoft.com/office/drawing/2014/main" id="{AEA84282-39BC-46DD-950B-2610EE78B56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34" name="Rectangle 2">
            <a:extLst>
              <a:ext uri="{FF2B5EF4-FFF2-40B4-BE49-F238E27FC236}">
                <a16:creationId xmlns:a16="http://schemas.microsoft.com/office/drawing/2014/main" id="{24033584-57D2-4182-B50D-9D5513B42A9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>
            <a:extLst>
              <a:ext uri="{FF2B5EF4-FFF2-40B4-BE49-F238E27FC236}">
                <a16:creationId xmlns:a16="http://schemas.microsoft.com/office/drawing/2014/main" id="{4549A3D0-8D00-DFD3-A288-649A6166C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IN </a:t>
            </a:r>
            <a:r>
              <a:rPr lang="ko-KR" altLang="en-US" dirty="0"/>
              <a:t>연산자</a:t>
            </a:r>
          </a:p>
        </p:txBody>
      </p:sp>
      <p:sp>
        <p:nvSpPr>
          <p:cNvPr id="74755" name="내용 개체 틀 2">
            <a:extLst>
              <a:ext uri="{FF2B5EF4-FFF2-40B4-BE49-F238E27FC236}">
                <a16:creationId xmlns:a16="http://schemas.microsoft.com/office/drawing/2014/main" id="{B9C62197-F995-9FF0-6437-D12CC804F5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sz="1600" dirty="0"/>
              <a:t>사원번호가 </a:t>
            </a:r>
            <a:r>
              <a:rPr lang="en-US" altLang="ko-KR" sz="1600" dirty="0"/>
              <a:t>7369 </a:t>
            </a:r>
            <a:r>
              <a:rPr lang="ko-KR" altLang="en-US" sz="1600" dirty="0"/>
              <a:t>이거나 </a:t>
            </a:r>
            <a:r>
              <a:rPr lang="en-US" altLang="ko-KR" sz="1600" dirty="0"/>
              <a:t>7566 </a:t>
            </a:r>
            <a:r>
              <a:rPr lang="ko-KR" altLang="en-US" sz="1600" dirty="0"/>
              <a:t>이거나 </a:t>
            </a:r>
            <a:r>
              <a:rPr lang="en-US" altLang="ko-KR" sz="1600" dirty="0"/>
              <a:t>7900 </a:t>
            </a:r>
            <a:r>
              <a:rPr lang="ko-KR" altLang="en-US" sz="1600" dirty="0"/>
              <a:t>인 사원을 검색하기 위해서 다음과 같이 쿼리문을 작성했습니다</a:t>
            </a:r>
            <a:r>
              <a:rPr lang="en-US" altLang="ko-KR" sz="1600" dirty="0"/>
              <a:t>. 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비교 연산자와 논리 연산자 </a:t>
            </a:r>
            <a:r>
              <a:rPr lang="en-US" altLang="ko-KR" dirty="0"/>
              <a:t>OR</a:t>
            </a:r>
            <a:r>
              <a:rPr lang="ko-KR" altLang="en-US" dirty="0"/>
              <a:t>를 사용해야 합니다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r>
              <a:rPr lang="ko-KR" altLang="en-US" dirty="0"/>
              <a:t>위 예제를 보면 </a:t>
            </a:r>
            <a:r>
              <a:rPr lang="en-US" altLang="ko-KR" dirty="0"/>
              <a:t>OR </a:t>
            </a:r>
            <a:r>
              <a:rPr lang="ko-KR" altLang="en-US" dirty="0"/>
              <a:t>연산자로 묶인 비교 연산자 내의 컬럼은 </a:t>
            </a:r>
            <a:r>
              <a:rPr lang="en-US" altLang="ko-KR" dirty="0"/>
              <a:t>COMM </a:t>
            </a:r>
            <a:r>
              <a:rPr lang="ko-KR" altLang="en-US" dirty="0"/>
              <a:t>으로 동일합니다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6B50442-3DFF-4A99-91EC-9A25F5A28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68873"/>
              </p:ext>
            </p:extLst>
          </p:nvPr>
        </p:nvGraphicFramePr>
        <p:xfrm>
          <a:off x="971550" y="2060575"/>
          <a:ext cx="7543800" cy="1004050"/>
        </p:xfrm>
        <a:graphic>
          <a:graphicData uri="http://schemas.openxmlformats.org/drawingml/2006/table">
            <a:tbl>
              <a:tblPr/>
              <a:tblGrid>
                <a:gridCol w="61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40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=7369 OR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=7566 or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=7900;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756" name="Rectangle 2">
            <a:extLst>
              <a:ext uri="{FF2B5EF4-FFF2-40B4-BE49-F238E27FC236}">
                <a16:creationId xmlns:a16="http://schemas.microsoft.com/office/drawing/2014/main" id="{A5DE485F-A506-4736-8A91-C0FC4A79677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>
            <a:extLst>
              <a:ext uri="{FF2B5EF4-FFF2-40B4-BE49-F238E27FC236}">
                <a16:creationId xmlns:a16="http://schemas.microsoft.com/office/drawing/2014/main" id="{18810BB1-3F54-406C-100C-7A8ABF66D5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IN </a:t>
            </a:r>
            <a:r>
              <a:rPr lang="ko-KR" altLang="en-US" dirty="0"/>
              <a:t>연산자 </a:t>
            </a:r>
            <a:r>
              <a:rPr lang="en-US" altLang="ko-KR" dirty="0"/>
              <a:t>( </a:t>
            </a:r>
            <a:r>
              <a:rPr lang="ko-KR" altLang="en-US" dirty="0" err="1"/>
              <a:t>운영할때</a:t>
            </a:r>
            <a:r>
              <a:rPr lang="ko-KR" altLang="en-US" dirty="0"/>
              <a:t> 아주 많이 사용함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5779" name="내용 개체 틀 2">
            <a:extLst>
              <a:ext uri="{FF2B5EF4-FFF2-40B4-BE49-F238E27FC236}">
                <a16:creationId xmlns:a16="http://schemas.microsoft.com/office/drawing/2014/main" id="{4719B38F-211C-5D88-5C82-2385A7D3B6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dirty="0"/>
              <a:t>동일한 필드가 여러 개의 값 중에 하나인 경우인지를 살펴보기 위해서 비교 연산자와 논리 연산자 </a:t>
            </a:r>
            <a:r>
              <a:rPr lang="en-US" altLang="ko-KR" dirty="0"/>
              <a:t>OR</a:t>
            </a:r>
            <a:r>
              <a:rPr lang="ko-KR" altLang="en-US" dirty="0"/>
              <a:t>를 사용하여 복잡하게 쿼리문을 작성하지 않고 </a:t>
            </a:r>
            <a:r>
              <a:rPr lang="en-US" altLang="ko-KR" dirty="0"/>
              <a:t>IN </a:t>
            </a:r>
            <a:r>
              <a:rPr lang="ko-KR" altLang="en-US" dirty="0"/>
              <a:t>연산자를 사용하여 훨씬 간단하게 표현할 수 있습니다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특정 필드의 값이 </a:t>
            </a:r>
            <a:r>
              <a:rPr lang="en-US" altLang="ko-KR" dirty="0"/>
              <a:t>A</a:t>
            </a:r>
            <a:r>
              <a:rPr lang="ko-KR" altLang="en-US" dirty="0"/>
              <a:t>이거나 </a:t>
            </a:r>
            <a:r>
              <a:rPr lang="en-US" altLang="ko-KR" dirty="0"/>
              <a:t>B</a:t>
            </a:r>
            <a:r>
              <a:rPr lang="ko-KR" altLang="en-US" dirty="0"/>
              <a:t>이거나 </a:t>
            </a:r>
            <a:r>
              <a:rPr lang="en-US" altLang="ko-KR" dirty="0"/>
              <a:t>C </a:t>
            </a:r>
            <a:r>
              <a:rPr lang="ko-KR" altLang="en-US" dirty="0"/>
              <a:t>중에 어느 하나만 만족하더라도 출력하도록 하는 표현을 </a:t>
            </a:r>
            <a:r>
              <a:rPr lang="en-US" altLang="ko-KR" dirty="0"/>
              <a:t>IN </a:t>
            </a:r>
            <a:r>
              <a:rPr lang="ko-KR" altLang="en-US" dirty="0"/>
              <a:t>연산자를 사용하여 할 수 있습니다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2000" dirty="0"/>
              <a:t>사원번호가 </a:t>
            </a:r>
            <a:r>
              <a:rPr lang="en-US" altLang="ko-KR" sz="2000" dirty="0"/>
              <a:t>7369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7566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7900 </a:t>
            </a:r>
            <a:r>
              <a:rPr lang="ko-KR" altLang="en-US" sz="2000" dirty="0"/>
              <a:t>인 사원을 검색하기 위해서 </a:t>
            </a:r>
            <a:r>
              <a:rPr lang="en-US" altLang="ko-KR" sz="2000" dirty="0"/>
              <a:t>IN </a:t>
            </a:r>
            <a:r>
              <a:rPr lang="ko-KR" altLang="en-US" sz="2000" dirty="0"/>
              <a:t>연산자를 사용합니다</a:t>
            </a:r>
            <a:r>
              <a:rPr lang="en-US" altLang="ko-KR" sz="2000" dirty="0"/>
              <a:t>.</a:t>
            </a: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6D4BFE-3658-4252-8ABC-3CED0A387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76620"/>
              </p:ext>
            </p:extLst>
          </p:nvPr>
        </p:nvGraphicFramePr>
        <p:xfrm>
          <a:off x="1066800" y="4959927"/>
          <a:ext cx="7543800" cy="851911"/>
        </p:xfrm>
        <a:graphic>
          <a:graphicData uri="http://schemas.openxmlformats.org/drawingml/2006/table">
            <a:tbl>
              <a:tblPr/>
              <a:tblGrid>
                <a:gridCol w="61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9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IN(7369, 7566, 7900);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780" name="Rectangle 2">
            <a:extLst>
              <a:ext uri="{FF2B5EF4-FFF2-40B4-BE49-F238E27FC236}">
                <a16:creationId xmlns:a16="http://schemas.microsoft.com/office/drawing/2014/main" id="{2E1EFDA5-143E-4979-9EE7-7AD787BEC4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0"/>
            <a:ext cx="9144000" cy="4572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29B947-9ED8-4054-A955-9D166AA9A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93347"/>
              </p:ext>
            </p:extLst>
          </p:nvPr>
        </p:nvGraphicFramePr>
        <p:xfrm>
          <a:off x="971550" y="2732116"/>
          <a:ext cx="7543800" cy="525046"/>
        </p:xfrm>
        <a:graphic>
          <a:graphicData uri="http://schemas.openxmlformats.org/drawingml/2006/table">
            <a:tbl>
              <a:tblPr/>
              <a:tblGrid>
                <a:gridCol w="61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형식</a:t>
                      </a:r>
                    </a:p>
                  </a:txBody>
                  <a:tcPr marL="17907" marR="17907" marT="18683" marB="186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column_name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IN(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 </a:t>
                      </a:r>
                      <a:r>
                        <a:rPr lang="en-US" sz="1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B, </a:t>
                      </a:r>
                      <a:r>
                        <a:rPr lang="en-US" sz="19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</a:txBody>
                  <a:tcPr marL="17907" marR="17907" marT="18683" marB="186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>
            <a:extLst>
              <a:ext uri="{FF2B5EF4-FFF2-40B4-BE49-F238E27FC236}">
                <a16:creationId xmlns:a16="http://schemas.microsoft.com/office/drawing/2014/main" id="{5BD832DB-E833-8A73-A04D-22466CB1C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42350" cy="86518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altLang="ko-KR" dirty="0"/>
              <a:t>not</a:t>
            </a:r>
            <a:r>
              <a:rPr lang="ko-KR" altLang="en-US" dirty="0"/>
              <a:t> </a:t>
            </a:r>
            <a:r>
              <a:rPr lang="en-US" altLang="ko-KR" dirty="0"/>
              <a:t>IN </a:t>
            </a:r>
            <a:r>
              <a:rPr lang="ko-KR" altLang="en-US" dirty="0"/>
              <a:t>연산자</a:t>
            </a:r>
          </a:p>
        </p:txBody>
      </p:sp>
      <p:sp>
        <p:nvSpPr>
          <p:cNvPr id="76803" name="내용 개체 틀 2">
            <a:extLst>
              <a:ext uri="{FF2B5EF4-FFF2-40B4-BE49-F238E27FC236}">
                <a16:creationId xmlns:a16="http://schemas.microsoft.com/office/drawing/2014/main" id="{0CA686B0-34F7-F776-8DAF-84F14D9B41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642350" cy="5184775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dirty="0"/>
              <a:t>이번에는 </a:t>
            </a:r>
            <a:r>
              <a:rPr lang="ko-KR" altLang="en-US" sz="2000" dirty="0"/>
              <a:t>사원번호가 </a:t>
            </a:r>
            <a:r>
              <a:rPr lang="en-US" altLang="ko-KR" sz="2000" dirty="0"/>
              <a:t>7369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7566 </a:t>
            </a:r>
            <a:r>
              <a:rPr lang="ko-KR" altLang="en-US" sz="2000" dirty="0"/>
              <a:t>이거나 </a:t>
            </a:r>
            <a:r>
              <a:rPr lang="en-US" altLang="ko-KR" sz="2000" dirty="0"/>
              <a:t>7900 </a:t>
            </a:r>
            <a:r>
              <a:rPr lang="ko-KR" altLang="en-US" sz="2000" dirty="0"/>
              <a:t>인 사원을 제외하고 찾아봅시다</a:t>
            </a:r>
            <a:endParaRPr lang="en-US" altLang="ko-KR" dirty="0"/>
          </a:p>
          <a:p>
            <a:pPr marL="50800" indent="0">
              <a:buNone/>
            </a:pP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 in </a:t>
            </a:r>
            <a:r>
              <a:rPr lang="ko-KR" altLang="en-US" dirty="0"/>
              <a:t>연산자</a:t>
            </a:r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BD730D-1B35-4FA4-83C0-052D89CFF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45787"/>
              </p:ext>
            </p:extLst>
          </p:nvPr>
        </p:nvGraphicFramePr>
        <p:xfrm>
          <a:off x="684213" y="2133600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!=7369 and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!=7566 and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!=7900;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80F3DD-8770-4F26-B1C2-6397D107D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58189"/>
              </p:ext>
            </p:extLst>
          </p:nvPr>
        </p:nvGraphicFramePr>
        <p:xfrm>
          <a:off x="640080" y="4353098"/>
          <a:ext cx="8001000" cy="85883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EMP WHERE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not IN(7369, 7566, 7900);</a:t>
                      </a:r>
                    </a:p>
                  </a:txBody>
                  <a:tcPr marL="17907" marR="17907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27736</TotalTime>
  <Words>8588</Words>
  <Application>Microsoft Office PowerPoint</Application>
  <PresentationFormat>화면 슬라이드 쇼(4:3)</PresentationFormat>
  <Paragraphs>1439</Paragraphs>
  <Slides>182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182</vt:i4>
      </vt:variant>
    </vt:vector>
  </HeadingPairs>
  <TitlesOfParts>
    <vt:vector size="204" baseType="lpstr">
      <vt:lpstr>Courier New</vt:lpstr>
      <vt:lpstr>Abadi</vt:lpstr>
      <vt:lpstr>맑은 고딕</vt:lpstr>
      <vt:lpstr>나눔명조</vt:lpstr>
      <vt:lpstr>Arial</vt:lpstr>
      <vt:lpstr>HY강M</vt:lpstr>
      <vt:lpstr>verdana</vt:lpstr>
      <vt:lpstr>D2Coding</vt:lpstr>
      <vt:lpstr>맑은 고딕</vt:lpstr>
      <vt:lpstr>Consolas</vt:lpstr>
      <vt:lpstr>나눔고딕</vt:lpstr>
      <vt:lpstr>HY견고딕</vt:lpstr>
      <vt:lpstr>굴림</vt:lpstr>
      <vt:lpstr>Wingdings</vt:lpstr>
      <vt:lpstr>Impact</vt:lpstr>
      <vt:lpstr>Tahoma</vt:lpstr>
      <vt:lpstr>나눔고딕코딩</vt:lpstr>
      <vt:lpstr>바탕</vt:lpstr>
      <vt:lpstr>굴림</vt:lpstr>
      <vt:lpstr>1_기본 디자인</vt:lpstr>
      <vt:lpstr>기본 디자인</vt:lpstr>
      <vt:lpstr>Microsoft Excel 차트</vt:lpstr>
      <vt:lpstr>MySQL</vt:lpstr>
      <vt:lpstr>Mysql의 특징</vt:lpstr>
      <vt:lpstr>자료 있는 곳</vt:lpstr>
      <vt:lpstr>Mysql의 특징</vt:lpstr>
      <vt:lpstr>MySQL과 MariaDB 비교</vt:lpstr>
      <vt:lpstr>MySQL과 MariaDB 비교</vt:lpstr>
      <vt:lpstr>MySQL과 MariaDB 비교</vt:lpstr>
      <vt:lpstr>MaraDB설치하기</vt:lpstr>
      <vt:lpstr> 설치하기</vt:lpstr>
      <vt:lpstr>설치</vt:lpstr>
      <vt:lpstr>환경변수 설정하기 </vt:lpstr>
      <vt:lpstr>환경변수 설정하기 </vt:lpstr>
      <vt:lpstr>환경변수설정하기</vt:lpstr>
      <vt:lpstr>환경변수설정하기</vt:lpstr>
      <vt:lpstr>서비스 시작하기</vt:lpstr>
      <vt:lpstr>MySQL과 연동하기</vt:lpstr>
      <vt:lpstr>디비 시작하기</vt:lpstr>
      <vt:lpstr>HeidiSql</vt:lpstr>
      <vt:lpstr>계정생성하기</vt:lpstr>
      <vt:lpstr>HeidiSql </vt:lpstr>
      <vt:lpstr>MySQL 설치하기</vt:lpstr>
      <vt:lpstr>MySQL 설치</vt:lpstr>
      <vt:lpstr>MySQL 설치</vt:lpstr>
      <vt:lpstr>MySQL 설치</vt:lpstr>
      <vt:lpstr>MySQL 설치</vt:lpstr>
      <vt:lpstr>MySQL 설치</vt:lpstr>
      <vt:lpstr>MySQL 설정하기</vt:lpstr>
      <vt:lpstr>설치확인</vt:lpstr>
      <vt:lpstr>데이터베이스 확인하기</vt:lpstr>
      <vt:lpstr>Sakira 데이터베이스 확인하기 </vt:lpstr>
      <vt:lpstr>테이블 구조 확인하기 (desc)</vt:lpstr>
      <vt:lpstr>튜닝 준비 작업</vt:lpstr>
      <vt:lpstr>튜닝 준비 작업</vt:lpstr>
      <vt:lpstr>튜닝준비작업</vt:lpstr>
      <vt:lpstr>튜닝준비작업</vt:lpstr>
      <vt:lpstr>root계정 패스워드 분실시</vt:lpstr>
      <vt:lpstr>SQL 튜닝이란?</vt:lpstr>
      <vt:lpstr>SQL 튜닝이란?</vt:lpstr>
      <vt:lpstr>SQL 튜닝의 필요성</vt:lpstr>
      <vt:lpstr>SQL 튜닝의 시점</vt:lpstr>
      <vt:lpstr>SQL 튜닝은 어떻게 하는가?</vt:lpstr>
      <vt:lpstr>튜닝대상  SQL 수집</vt:lpstr>
      <vt:lpstr>SQL 문제점 분석 및 개선사항 도출</vt:lpstr>
      <vt:lpstr>SQL 문제 유형(인덱스)</vt:lpstr>
      <vt:lpstr>SQL 문제 유형(조인)</vt:lpstr>
      <vt:lpstr>SQL 문제 유형</vt:lpstr>
      <vt:lpstr>SQL 문제 유형</vt:lpstr>
      <vt:lpstr>SQL 문제 유형</vt:lpstr>
      <vt:lpstr>SQL 문제 유형</vt:lpstr>
      <vt:lpstr>SQL 문제 유형</vt:lpstr>
      <vt:lpstr>SQL문 수행절차</vt:lpstr>
      <vt:lpstr>SQL문 수행절차</vt:lpstr>
      <vt:lpstr>SQL문 수행절차</vt:lpstr>
      <vt:lpstr> 실행계획의 예시</vt:lpstr>
      <vt:lpstr>2장  SQL용어</vt:lpstr>
      <vt:lpstr>관계형데이터베이스구조</vt:lpstr>
      <vt:lpstr>제약조건(primary key와 foreign key)</vt:lpstr>
      <vt:lpstr>primary key</vt:lpstr>
      <vt:lpstr>primary key 추가 /삭제</vt:lpstr>
      <vt:lpstr>primary key 추가 /삭제</vt:lpstr>
      <vt:lpstr>외부키(foreign key)</vt:lpstr>
      <vt:lpstr>외부키</vt:lpstr>
      <vt:lpstr>외부키 추가/삭제</vt:lpstr>
      <vt:lpstr>외부키 예제</vt:lpstr>
      <vt:lpstr>인덱스</vt:lpstr>
      <vt:lpstr>고유인덱스(unique index)</vt:lpstr>
      <vt:lpstr>인덱스(비고유, not unique)</vt:lpstr>
      <vt:lpstr>조회쿼리 </vt:lpstr>
      <vt:lpstr>데이터를 조회하기 위한 SELECT 문</vt:lpstr>
      <vt:lpstr>데이터를 조회하기 위한 SELECT 문</vt:lpstr>
      <vt:lpstr>데이터를 조회하기 위한 SELECT 문</vt:lpstr>
      <vt:lpstr>특정 데이터만 보기</vt:lpstr>
      <vt:lpstr>산술 연산자</vt:lpstr>
      <vt:lpstr>NULL도 데이터이다.</vt:lpstr>
      <vt:lpstr>NULL도 데이터이다.</vt:lpstr>
      <vt:lpstr>NULL도 데이터이다.</vt:lpstr>
      <vt:lpstr>NULL도 데이터이다.(ifnull)</vt:lpstr>
      <vt:lpstr>컬럼 이름에 별칭 지정하기(alias)</vt:lpstr>
      <vt:lpstr>AS 로 컬럼에 별칭 부여하기</vt:lpstr>
      <vt:lpstr>“ ”로 별칭 부여하기- 공백이나 특수문자 사용시</vt:lpstr>
      <vt:lpstr>별칭으로 한글 사용하기</vt:lpstr>
      <vt:lpstr>문자열 연결하기</vt:lpstr>
      <vt:lpstr>DISTINCT 키워드</vt:lpstr>
      <vt:lpstr>DISTINCT 키워드</vt:lpstr>
      <vt:lpstr>select 문에 조건 부여하기</vt:lpstr>
      <vt:lpstr>select 문에 조건 부여하기</vt:lpstr>
      <vt:lpstr>WHERE 조건과 비교 연산자</vt:lpstr>
      <vt:lpstr>비교 연산자</vt:lpstr>
      <vt:lpstr>&lt;실습&gt;부서번호가 10번인 사람들만</vt:lpstr>
      <vt:lpstr>문자 데이터 조회</vt:lpstr>
      <vt:lpstr>문자 데이터 조회</vt:lpstr>
      <vt:lpstr>날짜 데이터 조회</vt:lpstr>
      <vt:lpstr>논리 연산자</vt:lpstr>
      <vt:lpstr>BETWEEN AND 연산자</vt:lpstr>
      <vt:lpstr>BETWEEN AND 연산자</vt:lpstr>
      <vt:lpstr>BETWEEN AND 연산자</vt:lpstr>
      <vt:lpstr>IN 연산자</vt:lpstr>
      <vt:lpstr>IN 연산자 ( 운영할때 아주 많이 사용함)</vt:lpstr>
      <vt:lpstr>not IN 연산자</vt:lpstr>
      <vt:lpstr>LIKE 연산자와 와일드카드</vt:lpstr>
      <vt:lpstr>LIKE 연산자와 와일드카드</vt:lpstr>
      <vt:lpstr>와일드카드(% 여러글자, _ 한글자) 사용하기</vt:lpstr>
      <vt:lpstr>와일드카드(%) 사용하기</vt:lpstr>
      <vt:lpstr>와일드카드(%) 사용하기</vt:lpstr>
      <vt:lpstr>와일드카드(_) 사용하기</vt:lpstr>
      <vt:lpstr>와일드카드(_) 사용하기</vt:lpstr>
      <vt:lpstr>NOT LIKE 연산자</vt:lpstr>
      <vt:lpstr>NULL을 위한 연산자</vt:lpstr>
      <vt:lpstr>IS NULL과 IS NOT NULL </vt:lpstr>
      <vt:lpstr>정렬을 위한 ORDER BY 절</vt:lpstr>
      <vt:lpstr>정렬 방식에 여러 가지 조건 제시</vt:lpstr>
      <vt:lpstr>DML</vt:lpstr>
      <vt:lpstr>insert 명령어 </vt:lpstr>
      <vt:lpstr>insert 명령어 </vt:lpstr>
      <vt:lpstr>서브쿼리</vt:lpstr>
      <vt:lpstr>서브쿼리 종류</vt:lpstr>
      <vt:lpstr>update와 delete</vt:lpstr>
      <vt:lpstr>join</vt:lpstr>
      <vt:lpstr>join</vt:lpstr>
      <vt:lpstr>join</vt:lpstr>
      <vt:lpstr>드라이빙 테이블 선택조건</vt:lpstr>
      <vt:lpstr>드라이빙 테이블</vt:lpstr>
      <vt:lpstr>중첩 루프 조인(Nested loop join)</vt:lpstr>
      <vt:lpstr>블록중첩 루프 조인 </vt:lpstr>
      <vt:lpstr>배치키 엑세스 (Batch Key Access, BKA)란?</vt:lpstr>
      <vt:lpstr>해쉬조인</vt:lpstr>
      <vt:lpstr>해쉬조인</vt:lpstr>
      <vt:lpstr>페이징(limit)</vt:lpstr>
      <vt:lpstr>limit 명령어</vt:lpstr>
      <vt:lpstr> mysql 8부터 분석함수 지원</vt:lpstr>
      <vt:lpstr>인덱스란</vt:lpstr>
      <vt:lpstr>인덱스검색이 적절하지 않은 경우</vt:lpstr>
      <vt:lpstr>인덱스검색이 적절하지 않은 경우</vt:lpstr>
      <vt:lpstr>인덱스의 종류</vt:lpstr>
      <vt:lpstr>인덱스 종류(primary key)</vt:lpstr>
      <vt:lpstr>인덱스 종류(unique)</vt:lpstr>
      <vt:lpstr>인덱스 종류(일반인덱스)</vt:lpstr>
      <vt:lpstr>인덱스 종류(Fulltext 인덱스)</vt:lpstr>
      <vt:lpstr>인덱스 종류(SPATIAL INDEX (공간 인덱스))</vt:lpstr>
      <vt:lpstr>인덱스의 종류(복합인덱스)</vt:lpstr>
      <vt:lpstr>인덱스의 종류(함수 기반 인덱스)</vt:lpstr>
      <vt:lpstr>인덱스의 종류(함수 기반 인덱스)</vt:lpstr>
      <vt:lpstr>실행계획테이블 </vt:lpstr>
      <vt:lpstr>실행계획표 의미 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실행계획의 Type 컬럼의 종류</vt:lpstr>
      <vt:lpstr>실행계획테이블의 type 의 종류</vt:lpstr>
      <vt:lpstr>MySQL에서의 병렬처리</vt:lpstr>
      <vt:lpstr>MySQL에서의 병렬처리</vt:lpstr>
      <vt:lpstr>실행계획이란</vt:lpstr>
      <vt:lpstr>실행계획 확인</vt:lpstr>
      <vt:lpstr>실행계획확인</vt:lpstr>
      <vt:lpstr>인덱스 확인 명령어</vt:lpstr>
      <vt:lpstr>인덱스 삭제하기</vt:lpstr>
      <vt:lpstr>인덱스가 없을때의 실행계획 확인</vt:lpstr>
      <vt:lpstr>인덱스가 있을때의 실행계획</vt:lpstr>
      <vt:lpstr>인덱스(범위 검색)</vt:lpstr>
      <vt:lpstr>order by 절</vt:lpstr>
      <vt:lpstr>PowerPoint 프레젠테이션</vt:lpstr>
      <vt:lpstr>일반 인덱스 추가하기 </vt:lpstr>
      <vt:lpstr>type=“ref”란</vt:lpstr>
      <vt:lpstr>REF 와 RANGE차이점</vt:lpstr>
      <vt:lpstr>PowerPoint 프레젠테이션</vt:lpstr>
      <vt:lpstr>text index 작성 예</vt:lpstr>
      <vt:lpstr>Btree Index 와 text index 비교</vt:lpstr>
      <vt:lpstr>Btree Index 와 text index 비교</vt:lpstr>
      <vt:lpstr> 클러스터 인덱스</vt:lpstr>
      <vt:lpstr>클러스터 인덱스</vt:lpstr>
      <vt:lpstr>클러스터 인덱스 사용 장단점</vt:lpstr>
      <vt:lpstr>인덱스 클러스터의 생성순서</vt:lpstr>
      <vt:lpstr>클러스터 생성</vt:lpstr>
      <vt:lpstr>클러스터 인덱스 생성</vt:lpstr>
      <vt:lpstr>클러스터 테이블 생성</vt:lpstr>
      <vt:lpstr>예제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주동수</dc:creator>
  <cp:lastModifiedBy>513-05</cp:lastModifiedBy>
  <cp:revision>225</cp:revision>
  <dcterms:created xsi:type="dcterms:W3CDTF">1601-01-01T00:00:00Z</dcterms:created>
  <dcterms:modified xsi:type="dcterms:W3CDTF">2025-06-08T03:53:25Z</dcterms:modified>
</cp:coreProperties>
</file>